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2" r:id="rId2"/>
    <p:sldId id="280" r:id="rId3"/>
    <p:sldId id="295" r:id="rId4"/>
    <p:sldId id="296" r:id="rId5"/>
    <p:sldId id="279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29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7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5"/>
    <p:restoredTop sz="89232" autoAdjust="0"/>
  </p:normalViewPr>
  <p:slideViewPr>
    <p:cSldViewPr snapToGrid="0">
      <p:cViewPr>
        <p:scale>
          <a:sx n="118" d="100"/>
          <a:sy n="118" d="100"/>
        </p:scale>
        <p:origin x="3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49B0D-DA11-47E3-856E-005961B53D57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AD830-DC0C-4E05-967D-036CD00998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854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endParaRPr lang="en-GB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latin typeface="Constantia" panose="0203060205030603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670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latin typeface="Constantia" panose="0203060205030603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36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latin typeface="Constantia" panose="0203060205030603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052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latin typeface="Constantia" panose="0203060205030603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377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latin typeface="Constantia" panose="0203060205030603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497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latin typeface="Constantia" panose="0203060205030603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191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latin typeface="Constantia" panose="0203060205030603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0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latin typeface="Constantia" panose="0203060205030603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51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latin typeface="Constantia" panose="0203060205030603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917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latin typeface="Constantia" panose="0203060205030603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67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latin typeface="Constantia" panose="0203060205030603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7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latin typeface="Constantia" panose="0203060205030603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93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latin typeface="Constantia" panose="0203060205030603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15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latin typeface="Constantia" panose="0203060205030603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55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latin typeface="Constantia" panose="0203060205030603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882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latin typeface="Constantia" panose="0203060205030603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latin typeface="Constantia" panose="0203060205030603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831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latin typeface="Constantia" panose="0203060205030603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834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latin typeface="Constantia" panose="0203060205030603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latin typeface="Constantia" panose="0203060205030603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74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endParaRPr lang="en-GB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308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latin typeface="Constantia" panose="0203060205030603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985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en-US" sz="1200" dirty="0">
              <a:latin typeface="Constantia" panose="0203060205030603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88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B9AA3-A836-CE86-83AA-B5169DBC5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D5EAC7-B3A1-C9BC-9451-AF44FABAE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276DCE-D961-6257-CCBC-408489CB9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3479-F150-4F46-A3F9-929D9331BE0B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40F144-817D-DF9D-A9B4-E7C1EF29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144A12-A1C8-DCB3-F9A9-686AD5F3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DD525-4388-4BB2-A558-B8DCA8495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324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72B0CC-A45B-33F5-003A-35EC1DED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D04997-DB55-C6EE-8A2D-FEBCF6B00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5106EA-21B0-F3F6-29F2-0480ACF21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3479-F150-4F46-A3F9-929D9331BE0B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6614A-B990-8AAC-4C6A-2592A50D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F71B08-ACEC-846A-7C67-6C7B1992F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DD525-4388-4BB2-A558-B8DCA8495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880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1768963-D7CF-E5BB-50EB-27FF0DF5B5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5F08C6-B83B-23F2-8432-F9211C98B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8F54EE-4A2F-14F5-016E-255991F4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3479-F150-4F46-A3F9-929D9331BE0B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CDB873-8F64-2C2E-2F2D-DBE5AC7C6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0C94CC-2417-2972-1422-D9887A79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DD525-4388-4BB2-A558-B8DCA8495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244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43E5E-6702-062B-45C4-2AFCD0463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B5661D-8B85-CBE0-3EBA-0142C9A45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BCBBF3-23F9-2E5C-96C8-F19D518F0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3479-F150-4F46-A3F9-929D9331BE0B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4CDFF4-24FA-9995-EE95-AC763212C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F61B63-7079-5D43-2E17-3850602B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DD525-4388-4BB2-A558-B8DCA8495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329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8B41F7-EEF9-4B1F-8614-9D76D7A3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E51387-FA4F-FEB6-EE44-08198F161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72D645-7CE2-28E0-5813-326C6FAB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3479-F150-4F46-A3F9-929D9331BE0B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9B3020-715B-7B9C-C163-A6C2CB7EB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AEBF15-C695-9179-42F8-A00DA4431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DD525-4388-4BB2-A558-B8DCA8495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48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E08AC0-2886-8155-7738-F68534642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AE95F1-CEA0-B8C2-8B64-2EDBF1E55E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0730D3-1C93-150B-7A90-3519869BD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034C20-C65A-05CC-99F0-E0B737E09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3479-F150-4F46-A3F9-929D9331BE0B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6B8330-03A2-6428-A138-107AD678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8B45D3-9827-4762-A892-6B5B3EC0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DD525-4388-4BB2-A558-B8DCA8495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978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EBF9E-0714-3D81-8C23-091424959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91B25D-B55B-6A77-1576-D7EB2D722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51431E-D4F5-1434-75D3-D1F4C7C23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A97892-978C-88B6-3E86-12C35CD2B0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9BA34F-23BB-F60A-4D54-D9B288E79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5E064CE-8D7E-8139-BAAA-9142528D9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3479-F150-4F46-A3F9-929D9331BE0B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E48E7B4-ED8F-CF09-BF8B-D9AAC4776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7933BF7-DACC-7AF1-572E-CCD25914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DD525-4388-4BB2-A558-B8DCA8495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077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638E63-FB1E-6100-782C-0265EDCE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D289FB5-DA23-8A5D-8742-F3CDEB093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3479-F150-4F46-A3F9-929D9331BE0B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D90210-6BA7-E2C8-669A-1EE50EF57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9DDED1-BC9B-0DB2-A807-78350B05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DD525-4388-4BB2-A558-B8DCA8495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505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0D8FF71-30D6-74E5-7407-0844FD01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3479-F150-4F46-A3F9-929D9331BE0B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6D43266-2496-3E24-9084-C8FEF445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2CED12-BBA4-714C-ED45-D4DA6A38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DD525-4388-4BB2-A558-B8DCA8495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50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FF692-782E-A4BB-E6A8-24937E9C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9274A3-8E5C-EFD3-5781-DB28827E5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EE1DEE-B8E4-0C9E-C912-1039DB91B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11BE75-A988-99AC-FB22-D3BF30EB1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3479-F150-4F46-A3F9-929D9331BE0B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8D330E-3F4F-DB4D-432F-82FD4D886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5B02C1-9C5F-FA9F-A117-E82BDCC8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DD525-4388-4BB2-A558-B8DCA8495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245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FE883C-A44A-7F19-C41C-D8BE10C1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66B1F1B-9441-670D-365D-E169B69D8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C4C990-B6F5-8285-A806-8A307D54B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ECDCF7-9BE7-116F-86E6-87F9D51C2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3479-F150-4F46-A3F9-929D9331BE0B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75A0E2-15F5-73A3-6535-D77B849B6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E67462-412A-31E0-D424-156B05A0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DD525-4388-4BB2-A558-B8DCA8495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00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330A652-BFD1-46C4-27AF-7EBFF7AE8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8517CB-2F7A-138D-2A16-B3836C57B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BDD560-569C-D877-B3B2-3874E533D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73479-F150-4F46-A3F9-929D9331BE0B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742709-FBF4-A120-DA46-FAAB128FF5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03809F-C225-A991-F3DC-F97FB3C7D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DD525-4388-4BB2-A558-B8DCA8495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96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nstantia" panose="02030602050306030303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53694" y="2376942"/>
            <a:ext cx="100841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4747BA"/>
                </a:solidFill>
                <a:latin typeface="Constantia" panose="02030602050306030303" pitchFamily="18" charset="0"/>
                <a:ea typeface="微软雅黑" panose="020B0503020204020204" charset="-122"/>
                <a:cs typeface="Calibri" panose="020F0502020204030204" charset="0"/>
              </a:rPr>
              <a:t>面向融合算力的跨层语义感知协同调度</a:t>
            </a:r>
            <a:endParaRPr lang="en-US" altLang="zh-CN" sz="4400" b="1" dirty="0">
              <a:solidFill>
                <a:srgbClr val="4747BA"/>
              </a:solidFill>
              <a:latin typeface="Constantia" panose="02030602050306030303" pitchFamily="18" charset="0"/>
              <a:ea typeface="微软雅黑" panose="020B0503020204020204" charset="-122"/>
              <a:cs typeface="Calibri" panose="020F050202020403020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203518" y="5001148"/>
            <a:ext cx="1784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747BA"/>
                </a:solidFill>
                <a:latin typeface="Constantia" panose="02030602050306030303" pitchFamily="18" charset="0"/>
              </a:rPr>
              <a:t>谭頔凡 李晓晓</a:t>
            </a: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 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34" y="232034"/>
            <a:ext cx="2438400" cy="527343"/>
          </a:xfrm>
          <a:prstGeom prst="rect">
            <a:avLst/>
          </a:prstGeom>
        </p:spPr>
      </p:pic>
      <p:sp>
        <p:nvSpPr>
          <p:cNvPr id="1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1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85590" y="194902"/>
            <a:ext cx="6798981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36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Background</a:t>
            </a:r>
            <a:endParaRPr lang="zh-CN" altLang="en-US" sz="3600" b="1" dirty="0">
              <a:solidFill>
                <a:srgbClr val="4747BA"/>
              </a:solidFill>
              <a:latin typeface="Constantia" panose="02030602050306030303" pitchFamily="18" charset="0"/>
              <a:ea typeface="腾讯体 W3" panose="020C04030202040F0204" pitchFamily="34" charset="-122"/>
              <a:cs typeface="Times" panose="02020603050405020304" pitchFamily="18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sp>
        <p:nvSpPr>
          <p:cNvPr id="1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10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B64C1B1-8C70-CE73-A62D-FC0039A73835}"/>
              </a:ext>
            </a:extLst>
          </p:cNvPr>
          <p:cNvSpPr txBox="1"/>
          <p:nvPr/>
        </p:nvSpPr>
        <p:spPr>
          <a:xfrm>
            <a:off x="5934203" y="2229271"/>
            <a:ext cx="5923007" cy="280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cs typeface="Times New Roman" panose="02020603050405020304" charset="0"/>
              </a:rPr>
              <a:t>异构算力为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融合算力</a:t>
            </a:r>
            <a:r>
              <a:rPr lang="en-US" altLang="zh-CN" sz="2400" b="1" dirty="0">
                <a:solidFill>
                  <a:srgbClr val="4747BA"/>
                </a:solidFill>
                <a:cs typeface="Times New Roman" panose="02020603050405020304" charset="0"/>
              </a:rPr>
              <a:t>/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新计算硬件的优化</a:t>
            </a:r>
            <a:r>
              <a:rPr lang="zh-CN" altLang="en-US" sz="2400" b="1" dirty="0">
                <a:cs typeface="Times New Roman" panose="02020603050405020304" charset="0"/>
              </a:rPr>
              <a:t>带来了极大的困难</a:t>
            </a:r>
            <a:endParaRPr lang="en-US" altLang="zh-CN" sz="2400" b="1" dirty="0"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cs typeface="Times New Roman" panose="02020603050405020304" charset="0"/>
              </a:rPr>
              <a:t>现有优化方法： </a:t>
            </a:r>
            <a:endParaRPr lang="en-US" altLang="zh-CN" sz="2400" b="1" dirty="0"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4747BA"/>
                </a:solidFill>
                <a:cs typeface="Times New Roman" panose="02020603050405020304" charset="0"/>
              </a:rPr>
              <a:t>High-level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： 计算图优化</a:t>
            </a:r>
            <a:endParaRPr lang="en-US" altLang="zh-CN" sz="2400" b="1" dirty="0">
              <a:solidFill>
                <a:srgbClr val="4747BA"/>
              </a:solidFill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4747BA"/>
                </a:solidFill>
                <a:cs typeface="Times New Roman" panose="02020603050405020304" charset="0"/>
              </a:rPr>
              <a:t>Low-level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： 人工的</a:t>
            </a:r>
            <a:r>
              <a:rPr lang="zh-CN" altLang="en-CN" sz="2400" b="1" dirty="0">
                <a:solidFill>
                  <a:srgbClr val="4747BA"/>
                </a:solidFill>
                <a:cs typeface="Times New Roman" panose="02020603050405020304" charset="0"/>
              </a:rPr>
              <a:t>算子库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优化</a:t>
            </a:r>
            <a:endParaRPr lang="en-US" altLang="zh-CN" sz="2400" b="1" dirty="0">
              <a:solidFill>
                <a:srgbClr val="4747BA"/>
              </a:solidFill>
              <a:cs typeface="Times New Roman" panose="020206030504050203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23DA6-9409-538A-27AB-96E1AB289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90" y="1771650"/>
            <a:ext cx="5588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85590" y="194902"/>
            <a:ext cx="6798981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36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Background</a:t>
            </a:r>
            <a:endParaRPr lang="zh-CN" altLang="en-US" sz="3600" b="1" dirty="0">
              <a:solidFill>
                <a:srgbClr val="4747BA"/>
              </a:solidFill>
              <a:latin typeface="Constantia" panose="02030602050306030303" pitchFamily="18" charset="0"/>
              <a:ea typeface="腾讯体 W3" panose="020C04030202040F0204" pitchFamily="34" charset="-122"/>
              <a:cs typeface="Times" panose="02020603050405020304" pitchFamily="18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sp>
        <p:nvSpPr>
          <p:cNvPr id="1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11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B64C1B1-8C70-CE73-A62D-FC0039A73835}"/>
              </a:ext>
            </a:extLst>
          </p:cNvPr>
          <p:cNvSpPr txBox="1"/>
          <p:nvPr/>
        </p:nvSpPr>
        <p:spPr>
          <a:xfrm>
            <a:off x="385590" y="1011459"/>
            <a:ext cx="2671702" cy="67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4747BA"/>
                </a:solidFill>
                <a:cs typeface="Times New Roman" panose="02020603050405020304" charset="0"/>
              </a:rPr>
              <a:t>计算图优化</a:t>
            </a:r>
            <a:endParaRPr lang="en-US" altLang="zh-CN" sz="2800" b="1" dirty="0">
              <a:solidFill>
                <a:srgbClr val="4747BA"/>
              </a:solidFill>
              <a:cs typeface="Times New Roman" panose="02020603050405020304" charset="0"/>
            </a:endParaRP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A093CE7F-D47E-AC3A-1008-715112BFAC08}"/>
              </a:ext>
            </a:extLst>
          </p:cNvPr>
          <p:cNvSpPr txBox="1"/>
          <p:nvPr/>
        </p:nvSpPr>
        <p:spPr>
          <a:xfrm>
            <a:off x="6356131" y="1512285"/>
            <a:ext cx="5105400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charset="0"/>
              </a:rPr>
              <a:t>计算图是机器学习模型的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中间表示</a:t>
            </a:r>
            <a:r>
              <a:rPr lang="zh-CN" altLang="en-US" sz="2400" dirty="0">
                <a:cs typeface="Times New Roman" panose="02020603050405020304" charset="0"/>
              </a:rPr>
              <a:t>（</a:t>
            </a:r>
            <a:r>
              <a:rPr lang="en-US" altLang="zh-CN" sz="2400" dirty="0">
                <a:cs typeface="Times New Roman" panose="02020603050405020304" charset="0"/>
              </a:rPr>
              <a:t>IR, ﻿Intermediate representation </a:t>
            </a:r>
            <a:r>
              <a:rPr lang="zh-CN" altLang="en-US" sz="2400" dirty="0">
                <a:cs typeface="Times New Roman" panose="02020603050405020304" charset="0"/>
              </a:rPr>
              <a:t>）。</a:t>
            </a:r>
            <a:endParaRPr lang="en-US" altLang="zh-CN" sz="2400" dirty="0"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charset="0"/>
              </a:rPr>
              <a:t>中间表示是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介于源代码和可执行机器代码</a:t>
            </a:r>
            <a:r>
              <a:rPr lang="zh-CN" altLang="en-US" sz="2400" dirty="0">
                <a:cs typeface="Times New Roman" panose="02020603050405020304" charset="0"/>
              </a:rPr>
              <a:t>之间的</a:t>
            </a:r>
            <a:r>
              <a:rPr lang="en-US" altLang="zh-CN" sz="2400" dirty="0">
                <a:cs typeface="Times New Roman" panose="02020603050405020304" charset="0"/>
              </a:rPr>
              <a:t>code</a:t>
            </a:r>
            <a:r>
              <a:rPr lang="zh-CN" altLang="en-US" sz="2400" dirty="0">
                <a:cs typeface="Times New Roman" panose="02020603050405020304" charset="0"/>
              </a:rPr>
              <a:t>。</a:t>
            </a:r>
            <a:endParaRPr lang="en-US" altLang="zh-CN" sz="2400" dirty="0">
              <a:cs typeface="Times New Roman" panose="02020603050405020304" charset="0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4627C9CD-22A4-D0BD-F5FA-B834A9ADB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41" y="1878121"/>
            <a:ext cx="2914445" cy="250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ir1-1">
            <a:extLst>
              <a:ext uri="{FF2B5EF4-FFF2-40B4-BE49-F238E27FC236}">
                <a16:creationId xmlns:a16="http://schemas.microsoft.com/office/drawing/2014/main" id="{5DF1B468-66E1-07EE-678D-AD03F654B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24" y="4385747"/>
            <a:ext cx="4852278" cy="100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B9A1767-C5EC-971F-D7F6-EEC17503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1" y="5324809"/>
            <a:ext cx="4732231" cy="107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1D2619AF-9F96-2CCD-F285-BDAF20EC4298}"/>
              </a:ext>
            </a:extLst>
          </p:cNvPr>
          <p:cNvSpPr txBox="1"/>
          <p:nvPr/>
        </p:nvSpPr>
        <p:spPr>
          <a:xfrm>
            <a:off x="6400800" y="4017502"/>
            <a:ext cx="5210784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CN" sz="2400" dirty="0">
                <a:cs typeface="Times New Roman" panose="02020603050405020304" charset="0"/>
              </a:rPr>
              <a:t>通过</a:t>
            </a:r>
            <a:r>
              <a:rPr lang="zh-CN" altLang="en-US" sz="2400" dirty="0">
                <a:cs typeface="Times New Roman" panose="02020603050405020304" charset="0"/>
              </a:rPr>
              <a:t>算子融合的计算图优化，实现：</a:t>
            </a:r>
            <a:endParaRPr lang="en-US" altLang="zh-CN" sz="2400" dirty="0">
              <a:cs typeface="Times New Roman" panose="020206030504050203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CN" sz="2400" b="1" dirty="0">
                <a:solidFill>
                  <a:srgbClr val="4747BA"/>
                </a:solidFill>
                <a:cs typeface="Times New Roman" panose="02020603050405020304" charset="0"/>
              </a:rPr>
              <a:t>计算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资源的节省</a:t>
            </a:r>
            <a:endParaRPr lang="en-US" altLang="zh-CN" sz="2400" b="1" dirty="0">
              <a:solidFill>
                <a:srgbClr val="4747BA"/>
              </a:solidFill>
              <a:cs typeface="Times New Roman" panose="020206030504050203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内存带宽的节省</a:t>
            </a:r>
            <a:endParaRPr lang="en-US" altLang="zh-CN" sz="2400" b="1" dirty="0">
              <a:solidFill>
                <a:srgbClr val="4747BA"/>
              </a:solidFill>
              <a:cs typeface="Times New Roman" panose="020206030504050203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zh-CN" sz="2400" dirty="0"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43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85590" y="194902"/>
            <a:ext cx="6798981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36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Background</a:t>
            </a:r>
            <a:endParaRPr lang="zh-CN" altLang="en-US" sz="3600" b="1" dirty="0">
              <a:solidFill>
                <a:srgbClr val="4747BA"/>
              </a:solidFill>
              <a:latin typeface="Constantia" panose="02030602050306030303" pitchFamily="18" charset="0"/>
              <a:ea typeface="腾讯体 W3" panose="020C04030202040F0204" pitchFamily="34" charset="-122"/>
              <a:cs typeface="Times" panose="02020603050405020304" pitchFamily="18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sp>
        <p:nvSpPr>
          <p:cNvPr id="1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12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B64C1B1-8C70-CE73-A62D-FC0039A73835}"/>
              </a:ext>
            </a:extLst>
          </p:cNvPr>
          <p:cNvSpPr txBox="1"/>
          <p:nvPr/>
        </p:nvSpPr>
        <p:spPr>
          <a:xfrm>
            <a:off x="385590" y="1011459"/>
            <a:ext cx="2344910" cy="75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4747BA"/>
                </a:solidFill>
                <a:cs typeface="Times New Roman" panose="02020603050405020304" charset="0"/>
              </a:rPr>
              <a:t>算子库优化</a:t>
            </a:r>
            <a:endParaRPr lang="en-US" altLang="zh-CN" sz="3200" b="1" dirty="0">
              <a:solidFill>
                <a:srgbClr val="4747BA"/>
              </a:solidFill>
              <a:cs typeface="Times New Roman" panose="02020603050405020304" charset="0"/>
            </a:endParaRP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A093CE7F-D47E-AC3A-1008-715112BFAC08}"/>
              </a:ext>
            </a:extLst>
          </p:cNvPr>
          <p:cNvSpPr txBox="1"/>
          <p:nvPr/>
        </p:nvSpPr>
        <p:spPr>
          <a:xfrm>
            <a:off x="6936600" y="1896703"/>
            <a:ext cx="5210784" cy="39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CN" sz="2400" dirty="0">
                <a:cs typeface="Times New Roman" panose="02020603050405020304" charset="0"/>
              </a:rPr>
              <a:t>计算图的</a:t>
            </a:r>
            <a:r>
              <a:rPr lang="zh-CN" altLang="en-US" sz="2400" dirty="0">
                <a:cs typeface="Times New Roman" panose="02020603050405020304" charset="0"/>
              </a:rPr>
              <a:t>优化过于</a:t>
            </a:r>
            <a:r>
              <a:rPr lang="en-US" altLang="zh-CN" sz="2400" dirty="0">
                <a:cs typeface="Times New Roman" panose="02020603050405020304" charset="0"/>
              </a:rPr>
              <a:t>High-level</a:t>
            </a:r>
            <a:r>
              <a:rPr lang="zh-CN" altLang="en-US" sz="2400" dirty="0">
                <a:cs typeface="Times New Roman" panose="02020603050405020304" charset="0"/>
              </a:rPr>
              <a:t>，无法最大化发挥不同硬件的计算潜质，需要做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更底层的算子库优化</a:t>
            </a:r>
            <a:r>
              <a:rPr lang="zh-CN" altLang="en-US" sz="2400" dirty="0">
                <a:cs typeface="Times New Roman" panose="02020603050405020304" charset="0"/>
              </a:rPr>
              <a:t>。</a:t>
            </a:r>
            <a:endParaRPr lang="en-US" altLang="zh-CN" sz="2400" dirty="0"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charset="0"/>
              </a:rPr>
              <a:t>目前算子库优化都是由各厂商自己完成， 这些算子库需要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大量的手动调优</a:t>
            </a:r>
            <a:r>
              <a:rPr lang="zh-CN" altLang="en-US" sz="2400" dirty="0">
                <a:cs typeface="Times New Roman" panose="02020603050405020304" charset="0"/>
              </a:rPr>
              <a:t>，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过于专业化和不透明</a:t>
            </a:r>
            <a:r>
              <a:rPr lang="zh-CN" altLang="en-US" sz="2400" dirty="0">
                <a:cs typeface="Times New Roman" panose="02020603050405020304" charset="0"/>
              </a:rPr>
              <a:t>，不容易在硬件设备之间移植。</a:t>
            </a:r>
            <a:endParaRPr lang="en-US" altLang="zh-CN" sz="2400" dirty="0">
              <a:cs typeface="Times New Roman" panose="020206030504050203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058F0F-47C9-804B-9612-D24C09C7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6" y="2082932"/>
            <a:ext cx="6609908" cy="317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2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85590" y="194902"/>
            <a:ext cx="6798981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36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Background</a:t>
            </a:r>
            <a:endParaRPr lang="zh-CN" altLang="en-US" sz="3600" b="1" dirty="0">
              <a:solidFill>
                <a:srgbClr val="4747BA"/>
              </a:solidFill>
              <a:latin typeface="Constantia" panose="02030602050306030303" pitchFamily="18" charset="0"/>
              <a:ea typeface="腾讯体 W3" panose="020C04030202040F0204" pitchFamily="34" charset="-122"/>
              <a:cs typeface="Times" panose="02020603050405020304" pitchFamily="18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sp>
        <p:nvSpPr>
          <p:cNvPr id="1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13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B64C1B1-8C70-CE73-A62D-FC0039A73835}"/>
              </a:ext>
            </a:extLst>
          </p:cNvPr>
          <p:cNvSpPr txBox="1"/>
          <p:nvPr/>
        </p:nvSpPr>
        <p:spPr>
          <a:xfrm>
            <a:off x="385590" y="1011459"/>
            <a:ext cx="3157710" cy="75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4747BA"/>
                </a:solidFill>
                <a:cs typeface="Times New Roman" panose="02020603050405020304" charset="0"/>
              </a:rPr>
              <a:t>Goal of TVM</a:t>
            </a: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682AB0EB-1F98-C8F5-C691-0267CDDC97D1}"/>
              </a:ext>
            </a:extLst>
          </p:cNvPr>
          <p:cNvSpPr txBox="1"/>
          <p:nvPr/>
        </p:nvSpPr>
        <p:spPr>
          <a:xfrm>
            <a:off x="576090" y="2793622"/>
            <a:ext cx="4567411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charset="0"/>
              </a:rPr>
              <a:t>搭建一个既能实现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多框架适用高层计算图优化</a:t>
            </a:r>
            <a:r>
              <a:rPr lang="zh-CN" altLang="en-US" sz="2400" dirty="0">
                <a:cs typeface="Times New Roman" panose="02020603050405020304" charset="0"/>
              </a:rPr>
              <a:t>，又能实现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多硬件适用底层算子优化</a:t>
            </a:r>
            <a:r>
              <a:rPr lang="zh-CN" altLang="en-US" sz="2400" dirty="0">
                <a:cs typeface="Times New Roman" panose="02020603050405020304" charset="0"/>
              </a:rPr>
              <a:t>的编译框架。</a:t>
            </a:r>
            <a:endParaRPr lang="en-US" altLang="zh-CN" sz="2400" dirty="0">
              <a:cs typeface="Times New Roman" panose="02020603050405020304" charset="0"/>
            </a:endParaRPr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C497F1A0-F2B5-AD25-CCE1-B9BBBE342D58}"/>
              </a:ext>
            </a:extLst>
          </p:cNvPr>
          <p:cNvSpPr txBox="1"/>
          <p:nvPr/>
        </p:nvSpPr>
        <p:spPr>
          <a:xfrm>
            <a:off x="6690159" y="1011458"/>
            <a:ext cx="3157710" cy="75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4747BA"/>
                </a:solidFill>
                <a:cs typeface="Times New Roman" panose="02020603050405020304" charset="0"/>
              </a:rPr>
              <a:t>Key challenges</a:t>
            </a:r>
          </a:p>
        </p:txBody>
      </p:sp>
      <p:cxnSp>
        <p:nvCxnSpPr>
          <p:cNvPr id="7" name="直接连接符 25">
            <a:extLst>
              <a:ext uri="{FF2B5EF4-FFF2-40B4-BE49-F238E27FC236}">
                <a16:creationId xmlns:a16="http://schemas.microsoft.com/office/drawing/2014/main" id="{405AFD02-3029-1A44-3CD6-C3064F385042}"/>
              </a:ext>
            </a:extLst>
          </p:cNvPr>
          <p:cNvCxnSpPr>
            <a:cxnSpLocks/>
          </p:cNvCxnSpPr>
          <p:nvPr/>
        </p:nvCxnSpPr>
        <p:spPr>
          <a:xfrm flipV="1">
            <a:off x="6087278" y="2579985"/>
            <a:ext cx="0" cy="2879497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">
            <a:extLst>
              <a:ext uri="{FF2B5EF4-FFF2-40B4-BE49-F238E27FC236}">
                <a16:creationId xmlns:a16="http://schemas.microsoft.com/office/drawing/2014/main" id="{9B545D3B-1EB4-CA62-C436-921DFE672020}"/>
              </a:ext>
            </a:extLst>
          </p:cNvPr>
          <p:cNvSpPr txBox="1"/>
          <p:nvPr/>
        </p:nvSpPr>
        <p:spPr>
          <a:xfrm>
            <a:off x="6545090" y="2960142"/>
            <a:ext cx="5164307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cs typeface="Times New Roman" panose="02020603050405020304" charset="0"/>
              </a:rPr>
              <a:t>如何最大化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利用不同硬件</a:t>
            </a:r>
            <a:r>
              <a:rPr lang="zh-CN" altLang="en-US" sz="2400" dirty="0">
                <a:cs typeface="Times New Roman" panose="02020603050405020304" charset="0"/>
              </a:rPr>
              <a:t>的特性。</a:t>
            </a:r>
            <a:endParaRPr lang="en-US" altLang="zh-CN" sz="2400" dirty="0">
              <a:cs typeface="Times New Roman" panose="020206030504050203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cs typeface="Times New Roman" panose="02020603050405020304" charset="0"/>
              </a:rPr>
              <a:t>如何在非人工调制的情况下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找到最优算子实现</a:t>
            </a:r>
            <a:r>
              <a:rPr lang="zh-CN" altLang="en-US" sz="2400" dirty="0">
                <a:cs typeface="Times New Roman" panose="02020603050405020304" charset="0"/>
              </a:rPr>
              <a:t>。</a:t>
            </a:r>
            <a:endParaRPr lang="en-US" altLang="zh-CN" sz="2400" dirty="0"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97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85590" y="194902"/>
            <a:ext cx="6798981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36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Overview</a:t>
            </a:r>
            <a:endParaRPr lang="zh-CN" altLang="en-US" sz="3600" b="1" dirty="0">
              <a:solidFill>
                <a:srgbClr val="4747BA"/>
              </a:solidFill>
              <a:latin typeface="Constantia" panose="02030602050306030303" pitchFamily="18" charset="0"/>
              <a:ea typeface="腾讯体 W3" panose="020C04030202040F0204" pitchFamily="34" charset="-122"/>
              <a:cs typeface="Times" panose="02020603050405020304" pitchFamily="18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sp>
        <p:nvSpPr>
          <p:cNvPr id="1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14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DA820B-81C7-705E-92C4-19C4D9F9E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63" y="1400177"/>
            <a:ext cx="5572037" cy="4057645"/>
          </a:xfrm>
          <a:prstGeom prst="rect">
            <a:avLst/>
          </a:prstGeom>
        </p:spPr>
      </p:pic>
      <p:sp>
        <p:nvSpPr>
          <p:cNvPr id="4" name="文本框 1">
            <a:extLst>
              <a:ext uri="{FF2B5EF4-FFF2-40B4-BE49-F238E27FC236}">
                <a16:creationId xmlns:a16="http://schemas.microsoft.com/office/drawing/2014/main" id="{DB4F5C42-4555-E039-186B-4444408D5193}"/>
              </a:ext>
            </a:extLst>
          </p:cNvPr>
          <p:cNvSpPr txBox="1"/>
          <p:nvPr/>
        </p:nvSpPr>
        <p:spPr>
          <a:xfrm>
            <a:off x="6652260" y="1978102"/>
            <a:ext cx="4567411" cy="336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zh-CN" altLang="en-US" sz="2400" dirty="0">
                <a:cs typeface="Times New Roman" panose="02020603050405020304" charset="0"/>
              </a:rPr>
              <a:t>引入了一个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计算图重写模块</a:t>
            </a:r>
            <a:endParaRPr lang="en-US" altLang="zh-CN" sz="2400" b="1" dirty="0">
              <a:solidFill>
                <a:srgbClr val="4747BA"/>
              </a:solidFill>
              <a:cs typeface="Times New Roman" panose="02020603050405020304" charset="0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zh-CN" altLang="en-US" sz="2400" dirty="0">
                <a:cs typeface="Times New Roman" panose="02020603050405020304" charset="0"/>
              </a:rPr>
              <a:t>引入了一种</a:t>
            </a:r>
            <a:r>
              <a:rPr lang="zh-CN" altLang="en-CN" sz="2400" b="1" dirty="0">
                <a:solidFill>
                  <a:srgbClr val="4747BA"/>
                </a:solidFill>
                <a:cs typeface="Times New Roman" panose="02020603050405020304" charset="0"/>
              </a:rPr>
              <a:t>张量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表达语言</a:t>
            </a:r>
            <a:r>
              <a:rPr lang="zh-CN" altLang="en-US" sz="2400" dirty="0">
                <a:cs typeface="Times New Roman" panose="02020603050405020304" charset="0"/>
              </a:rPr>
              <a:t>，张量语言用来构建算子并生成各种优化代码</a:t>
            </a:r>
            <a:endParaRPr lang="en-US" altLang="zh-CN" sz="2400" dirty="0">
              <a:cs typeface="Times New Roman" panose="020206030504050203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cs typeface="Times New Roman" panose="02020603050405020304" charset="0"/>
              </a:rPr>
              <a:t>引入了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自动程序优化框架</a:t>
            </a:r>
            <a:r>
              <a:rPr lang="zh-CN" altLang="en-US" sz="2400" dirty="0">
                <a:cs typeface="Times New Roman" panose="02020603050405020304" charset="0"/>
              </a:rPr>
              <a:t>来寻找最优的张量算子实现</a:t>
            </a:r>
            <a:endParaRPr lang="en-US" altLang="zh-CN" sz="2400" dirty="0"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1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sp>
        <p:nvSpPr>
          <p:cNvPr id="1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15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B64C1B1-8C70-CE73-A62D-FC0039A73835}"/>
              </a:ext>
            </a:extLst>
          </p:cNvPr>
          <p:cNvSpPr txBox="1"/>
          <p:nvPr/>
        </p:nvSpPr>
        <p:spPr>
          <a:xfrm>
            <a:off x="576090" y="1105280"/>
            <a:ext cx="3157710" cy="75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4747BA"/>
                </a:solidFill>
                <a:cs typeface="Times New Roman" panose="02020603050405020304" charset="0"/>
              </a:rPr>
              <a:t>算子融合</a:t>
            </a:r>
            <a:endParaRPr lang="en-US" altLang="zh-CN" sz="3200" b="1" dirty="0">
              <a:solidFill>
                <a:srgbClr val="4747BA"/>
              </a:solidFill>
              <a:cs typeface="Times New Roman" panose="02020603050405020304" charset="0"/>
            </a:endParaRPr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C497F1A0-F2B5-AD25-CCE1-B9BBBE342D58}"/>
              </a:ext>
            </a:extLst>
          </p:cNvPr>
          <p:cNvSpPr txBox="1"/>
          <p:nvPr/>
        </p:nvSpPr>
        <p:spPr>
          <a:xfrm>
            <a:off x="6690159" y="1011458"/>
            <a:ext cx="3157710" cy="75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4747BA"/>
                </a:solidFill>
                <a:cs typeface="Times New Roman" panose="02020603050405020304" charset="0"/>
              </a:rPr>
              <a:t>数据重排</a:t>
            </a:r>
            <a:endParaRPr lang="en-US" altLang="zh-CN" sz="3200" b="1" dirty="0">
              <a:solidFill>
                <a:srgbClr val="4747BA"/>
              </a:solidFill>
              <a:cs typeface="Times New Roman" panose="02020603050405020304" charset="0"/>
            </a:endParaRPr>
          </a:p>
        </p:txBody>
      </p:sp>
      <p:cxnSp>
        <p:nvCxnSpPr>
          <p:cNvPr id="7" name="直接连接符 25">
            <a:extLst>
              <a:ext uri="{FF2B5EF4-FFF2-40B4-BE49-F238E27FC236}">
                <a16:creationId xmlns:a16="http://schemas.microsoft.com/office/drawing/2014/main" id="{405AFD02-3029-1A44-3CD6-C3064F385042}"/>
              </a:ext>
            </a:extLst>
          </p:cNvPr>
          <p:cNvCxnSpPr>
            <a:cxnSpLocks/>
          </p:cNvCxnSpPr>
          <p:nvPr/>
        </p:nvCxnSpPr>
        <p:spPr>
          <a:xfrm flipV="1">
            <a:off x="6087278" y="2579985"/>
            <a:ext cx="0" cy="2879497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18">
            <a:extLst>
              <a:ext uri="{FF2B5EF4-FFF2-40B4-BE49-F238E27FC236}">
                <a16:creationId xmlns:a16="http://schemas.microsoft.com/office/drawing/2014/main" id="{4A1E5BAA-92EB-29A1-2EDE-A942D940886D}"/>
              </a:ext>
            </a:extLst>
          </p:cNvPr>
          <p:cNvSpPr txBox="1"/>
          <p:nvPr/>
        </p:nvSpPr>
        <p:spPr>
          <a:xfrm>
            <a:off x="339646" y="278518"/>
            <a:ext cx="751254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36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﻿</a:t>
            </a:r>
            <a:r>
              <a:rPr lang="en-US" altLang="zh-CN" sz="32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Optimizing Computational Graphs</a:t>
            </a:r>
            <a:endParaRPr lang="zh-CN" altLang="en-US" sz="3600" b="1" dirty="0">
              <a:solidFill>
                <a:srgbClr val="4747BA"/>
              </a:solidFill>
              <a:latin typeface="Constantia" panose="02030602050306030303" pitchFamily="18" charset="0"/>
              <a:ea typeface="腾讯体 W3" panose="020C04030202040F0204" pitchFamily="34" charset="-122"/>
              <a:cs typeface="Times" panose="02020603050405020304" pitchFamily="18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658F7CD-2758-9CB2-5697-E627F3219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90" y="2924431"/>
            <a:ext cx="5493437" cy="124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1">
            <a:extLst>
              <a:ext uri="{FF2B5EF4-FFF2-40B4-BE49-F238E27FC236}">
                <a16:creationId xmlns:a16="http://schemas.microsoft.com/office/drawing/2014/main" id="{6310C1B8-B689-8600-95FE-8639113B0A3E}"/>
              </a:ext>
            </a:extLst>
          </p:cNvPr>
          <p:cNvSpPr txBox="1"/>
          <p:nvPr/>
        </p:nvSpPr>
        <p:spPr>
          <a:xfrm>
            <a:off x="6533660" y="2554934"/>
            <a:ext cx="5164307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charset="0"/>
              </a:rPr>
              <a:t>例如，</a:t>
            </a:r>
            <a:r>
              <a:rPr lang="en-US" altLang="zh-CN" sz="2400" dirty="0">
                <a:cs typeface="Times New Roman" panose="02020603050405020304" charset="0"/>
              </a:rPr>
              <a:t>DL</a:t>
            </a:r>
            <a:r>
              <a:rPr lang="zh-CN" altLang="en-US" sz="2400" dirty="0">
                <a:cs typeface="Times New Roman" panose="02020603050405020304" charset="0"/>
              </a:rPr>
              <a:t>加速器可能利用</a:t>
            </a:r>
            <a:r>
              <a:rPr lang="en-US" altLang="zh-CN" sz="2400" dirty="0">
                <a:cs typeface="Times New Roman" panose="02020603050405020304" charset="0"/>
              </a:rPr>
              <a:t>4×4</a:t>
            </a:r>
            <a:r>
              <a:rPr lang="zh-CN" altLang="en-US" sz="2400" dirty="0">
                <a:cs typeface="Times New Roman" panose="02020603050405020304" charset="0"/>
              </a:rPr>
              <a:t>的矩阵作为基本操作单元，要求将数据编排成</a:t>
            </a:r>
            <a:r>
              <a:rPr lang="en-US" altLang="zh-CN" sz="2400" dirty="0">
                <a:cs typeface="Times New Roman" panose="02020603050405020304" charset="0"/>
              </a:rPr>
              <a:t>4×4</a:t>
            </a:r>
            <a:r>
              <a:rPr lang="zh-CN" altLang="en-US" sz="2400" dirty="0">
                <a:cs typeface="Times New Roman" panose="02020603050405020304" charset="0"/>
              </a:rPr>
              <a:t>的小块，能获得最快的计算效率。</a:t>
            </a:r>
            <a:endParaRPr lang="en-US" altLang="zh-CN" sz="2400" dirty="0"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3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sp>
        <p:nvSpPr>
          <p:cNvPr id="1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16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B64C1B1-8C70-CE73-A62D-FC0039A73835}"/>
              </a:ext>
            </a:extLst>
          </p:cNvPr>
          <p:cNvSpPr txBox="1"/>
          <p:nvPr/>
        </p:nvSpPr>
        <p:spPr>
          <a:xfrm>
            <a:off x="576090" y="1056601"/>
            <a:ext cx="3157710" cy="75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4747BA"/>
                </a:solidFill>
                <a:cs typeface="Times New Roman" panose="02020603050405020304" charset="0"/>
              </a:rPr>
              <a:t>张量表达语言</a:t>
            </a:r>
            <a:endParaRPr lang="en-US" altLang="zh-CN" sz="3200" b="1" dirty="0">
              <a:solidFill>
                <a:srgbClr val="4747BA"/>
              </a:solidFill>
              <a:cs typeface="Times New Roman" panose="02020603050405020304" charset="0"/>
            </a:endParaRPr>
          </a:p>
        </p:txBody>
      </p:sp>
      <p:sp>
        <p:nvSpPr>
          <p:cNvPr id="3" name="文本框 18">
            <a:extLst>
              <a:ext uri="{FF2B5EF4-FFF2-40B4-BE49-F238E27FC236}">
                <a16:creationId xmlns:a16="http://schemas.microsoft.com/office/drawing/2014/main" id="{4A1E5BAA-92EB-29A1-2EDE-A942D940886D}"/>
              </a:ext>
            </a:extLst>
          </p:cNvPr>
          <p:cNvSpPr txBox="1"/>
          <p:nvPr/>
        </p:nvSpPr>
        <p:spPr>
          <a:xfrm>
            <a:off x="339646" y="278518"/>
            <a:ext cx="751254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36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﻿</a:t>
            </a:r>
            <a:r>
              <a:rPr lang="en-US" altLang="zh-CN" sz="32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﻿Generating Tensor Operations</a:t>
            </a:r>
            <a:endParaRPr lang="zh-CN" altLang="en-US" sz="3600" b="1" dirty="0">
              <a:solidFill>
                <a:srgbClr val="4747BA"/>
              </a:solidFill>
              <a:latin typeface="Constantia" panose="02030602050306030303" pitchFamily="18" charset="0"/>
              <a:ea typeface="腾讯体 W3" panose="020C04030202040F0204" pitchFamily="34" charset="-122"/>
              <a:cs typeface="Times" panose="02020603050405020304" pitchFamily="18" charset="0"/>
            </a:endParaRP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D8001ACD-33B9-8619-D786-A5DAD8D605F3}"/>
              </a:ext>
            </a:extLst>
          </p:cNvPr>
          <p:cNvSpPr txBox="1"/>
          <p:nvPr/>
        </p:nvSpPr>
        <p:spPr>
          <a:xfrm>
            <a:off x="576090" y="2333091"/>
            <a:ext cx="5210784" cy="143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cs typeface="Times New Roman" panose="02020603050405020304" charset="0"/>
              </a:rPr>
              <a:t>TVM</a:t>
            </a:r>
            <a:r>
              <a:rPr lang="zh-CN" altLang="en-US" sz="2000" dirty="0">
                <a:cs typeface="Times New Roman" panose="02020603050405020304" charset="0"/>
              </a:rPr>
              <a:t>引入了一种张量表达语言来支持</a:t>
            </a:r>
            <a:r>
              <a:rPr lang="zh-CN" altLang="en-US" sz="2000" b="1" dirty="0">
                <a:solidFill>
                  <a:srgbClr val="4747BA"/>
                </a:solidFill>
                <a:cs typeface="Times New Roman" panose="02020603050405020304" charset="0"/>
              </a:rPr>
              <a:t>算子代码的自动生成</a:t>
            </a:r>
            <a:r>
              <a:rPr lang="zh-CN" altLang="en-US" sz="2000" dirty="0">
                <a:cs typeface="Times New Roman" panose="02020603050405020304" charset="0"/>
              </a:rPr>
              <a:t>，它是机器学习模型的</a:t>
            </a:r>
            <a:r>
              <a:rPr lang="zh-CN" altLang="en-US" sz="2000" b="1" dirty="0">
                <a:solidFill>
                  <a:srgbClr val="4747BA"/>
                </a:solidFill>
                <a:cs typeface="Times New Roman" panose="02020603050405020304" charset="0"/>
              </a:rPr>
              <a:t>更底层</a:t>
            </a:r>
            <a:r>
              <a:rPr lang="en-US" altLang="zh-CN" sz="2000" b="1" dirty="0">
                <a:solidFill>
                  <a:srgbClr val="4747BA"/>
                </a:solidFill>
                <a:cs typeface="Times New Roman" panose="02020603050405020304" charset="0"/>
              </a:rPr>
              <a:t>IR</a:t>
            </a:r>
            <a:r>
              <a:rPr lang="zh-CN" altLang="en-US" sz="2000" dirty="0">
                <a:cs typeface="Times New Roman" panose="02020603050405020304" charset="0"/>
              </a:rPr>
              <a:t>，详细地描述了算子的数学意义。</a:t>
            </a:r>
            <a:endParaRPr lang="en-US" altLang="zh-CN" sz="2000" dirty="0">
              <a:cs typeface="Times New Roman" panose="020206030504050203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0A5DB-FCB1-88DA-D69C-9A8DFE045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08" y="4122018"/>
            <a:ext cx="5476692" cy="1439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009F4-1CD6-CFFB-074A-B52702CAB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286" y="921976"/>
            <a:ext cx="3967690" cy="5501737"/>
          </a:xfrm>
          <a:prstGeom prst="rect">
            <a:avLst/>
          </a:prstGeom>
        </p:spPr>
      </p:pic>
      <p:sp>
        <p:nvSpPr>
          <p:cNvPr id="10" name="文本框 1">
            <a:extLst>
              <a:ext uri="{FF2B5EF4-FFF2-40B4-BE49-F238E27FC236}">
                <a16:creationId xmlns:a16="http://schemas.microsoft.com/office/drawing/2014/main" id="{5D114238-680D-727D-97F8-1EFAE4CFC348}"/>
              </a:ext>
            </a:extLst>
          </p:cNvPr>
          <p:cNvSpPr txBox="1"/>
          <p:nvPr/>
        </p:nvSpPr>
        <p:spPr>
          <a:xfrm>
            <a:off x="9655629" y="2713804"/>
            <a:ext cx="2536371" cy="143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4747BA"/>
                </a:solidFill>
                <a:cs typeface="Times New Roman" panose="02020603050405020304" charset="0"/>
              </a:rPr>
              <a:t>Schedule</a:t>
            </a:r>
            <a:r>
              <a:rPr lang="en-US" altLang="zh-CN" sz="2000" dirty="0">
                <a:cs typeface="Times New Roman" panose="02020603050405020304" charset="0"/>
              </a:rPr>
              <a:t>:</a:t>
            </a:r>
            <a:r>
              <a:rPr lang="zh-CN" altLang="en-US" sz="2000" dirty="0">
                <a:cs typeface="Times New Roman" panose="02020603050405020304" charset="0"/>
              </a:rPr>
              <a:t> 从张量语言映射到底层代码的过程</a:t>
            </a:r>
            <a:endParaRPr lang="en-US" altLang="zh-CN" sz="2000" dirty="0"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sp>
        <p:nvSpPr>
          <p:cNvPr id="1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17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B64C1B1-8C70-CE73-A62D-FC0039A73835}"/>
              </a:ext>
            </a:extLst>
          </p:cNvPr>
          <p:cNvSpPr txBox="1"/>
          <p:nvPr/>
        </p:nvSpPr>
        <p:spPr>
          <a:xfrm>
            <a:off x="576090" y="1056601"/>
            <a:ext cx="3157710" cy="75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4747BA"/>
                </a:solidFill>
                <a:cs typeface="Times New Roman" panose="02020603050405020304" charset="0"/>
              </a:rPr>
              <a:t>﻿Tensorization</a:t>
            </a:r>
          </a:p>
        </p:txBody>
      </p:sp>
      <p:sp>
        <p:nvSpPr>
          <p:cNvPr id="3" name="文本框 18">
            <a:extLst>
              <a:ext uri="{FF2B5EF4-FFF2-40B4-BE49-F238E27FC236}">
                <a16:creationId xmlns:a16="http://schemas.microsoft.com/office/drawing/2014/main" id="{4A1E5BAA-92EB-29A1-2EDE-A942D940886D}"/>
              </a:ext>
            </a:extLst>
          </p:cNvPr>
          <p:cNvSpPr txBox="1"/>
          <p:nvPr/>
        </p:nvSpPr>
        <p:spPr>
          <a:xfrm>
            <a:off x="339646" y="278518"/>
            <a:ext cx="751254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36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﻿</a:t>
            </a:r>
            <a:r>
              <a:rPr lang="en-US" altLang="zh-CN" sz="32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﻿Generating Tensor Operations</a:t>
            </a:r>
            <a:endParaRPr lang="zh-CN" altLang="en-US" sz="3600" b="1" dirty="0">
              <a:solidFill>
                <a:srgbClr val="4747BA"/>
              </a:solidFill>
              <a:latin typeface="Constantia" panose="02030602050306030303" pitchFamily="18" charset="0"/>
              <a:ea typeface="腾讯体 W3" panose="020C04030202040F0204" pitchFamily="34" charset="-122"/>
              <a:cs typeface="Times" panose="02020603050405020304" pitchFamily="18" charset="0"/>
            </a:endParaRP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D8001ACD-33B9-8619-D786-A5DAD8D605F3}"/>
              </a:ext>
            </a:extLst>
          </p:cNvPr>
          <p:cNvSpPr txBox="1"/>
          <p:nvPr/>
        </p:nvSpPr>
        <p:spPr>
          <a:xfrm>
            <a:off x="576090" y="2119311"/>
            <a:ext cx="5426386" cy="189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 u="none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深度学习工作负载运算强度高，通常可以分解为矩阵乘法或卷积等张量运算符。这些自然分解导致了</a:t>
            </a:r>
            <a:r>
              <a:rPr lang="zh-CN" altLang="en-US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各种新</a:t>
            </a:r>
            <a:r>
              <a:rPr lang="en-US" altLang="zh-CN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compute primitive</a:t>
            </a:r>
            <a:r>
              <a:rPr lang="zh-CN" altLang="en-US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的产生</a:t>
            </a:r>
            <a:r>
              <a:rPr lang="zh-CN" altLang="en-US" sz="2000" b="0" i="0" u="none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，编译框架必须</a:t>
            </a:r>
            <a:r>
              <a:rPr lang="zh-CN" altLang="en-US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集成这些</a:t>
            </a:r>
            <a:r>
              <a:rPr lang="en-US" altLang="zh-CN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compute primitive</a:t>
            </a:r>
            <a:r>
              <a:rPr lang="zh-CN" altLang="en-US" sz="2000" b="0" i="0" u="none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endParaRPr lang="en-US" altLang="zh-CN" sz="2000" dirty="0">
              <a:cs typeface="Times New Roman" panose="020206030504050203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84741-65B4-E0BF-896E-FC0630170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289" y="1313550"/>
            <a:ext cx="4594620" cy="2725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C68C50-B4D9-BC99-235E-5F8A8CBA2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0676" y="4271999"/>
            <a:ext cx="4893846" cy="2017716"/>
          </a:xfrm>
          <a:prstGeom prst="rect">
            <a:avLst/>
          </a:prstGeom>
        </p:spPr>
      </p:pic>
      <p:sp>
        <p:nvSpPr>
          <p:cNvPr id="7" name="文本框 1">
            <a:extLst>
              <a:ext uri="{FF2B5EF4-FFF2-40B4-BE49-F238E27FC236}">
                <a16:creationId xmlns:a16="http://schemas.microsoft.com/office/drawing/2014/main" id="{4A609219-7FFD-4F38-A5C4-4ED0BBD445A5}"/>
              </a:ext>
            </a:extLst>
          </p:cNvPr>
          <p:cNvSpPr txBox="1"/>
          <p:nvPr/>
        </p:nvSpPr>
        <p:spPr>
          <a:xfrm>
            <a:off x="576090" y="4071933"/>
            <a:ext cx="5426386" cy="2358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CN" sz="2000" b="0" i="0" u="none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为了</a:t>
            </a:r>
            <a:r>
              <a:rPr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通用于</a:t>
            </a:r>
            <a:r>
              <a:rPr lang="zh-CN" altLang="en-US" sz="2000" b="0" i="0" u="none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不同结构的计算硬件，</a:t>
            </a:r>
            <a:r>
              <a:rPr lang="en-US" altLang="zh-CN" sz="2000" b="0" i="0" u="none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TVM</a:t>
            </a:r>
            <a:r>
              <a:rPr lang="zh-CN" altLang="en-US" sz="2000" b="0" i="0" u="none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利用中间表达</a:t>
            </a:r>
            <a:r>
              <a:rPr lang="zh-CN" altLang="en-US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与底层硬件</a:t>
            </a:r>
            <a:r>
              <a:rPr lang="zh-CN" altLang="en-CN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解耦</a:t>
            </a:r>
            <a:r>
              <a:rPr lang="zh-CN" altLang="en-US" sz="2000" b="0" i="0" u="none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在张量表示的中间表达中并不说明硬件限制。</a:t>
            </a:r>
            <a:endParaRPr lang="en-US" altLang="zh-CN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硬件限制定义为</a:t>
            </a:r>
            <a:r>
              <a:rPr lang="zh-CN" altLang="en-US" sz="2000" b="1" dirty="0">
                <a:solidFill>
                  <a:srgbClr val="4747BA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更底层的规则</a:t>
            </a:r>
            <a:r>
              <a:rPr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，可以简单地加到编译框架之中。</a:t>
            </a:r>
            <a:endParaRPr lang="en-US" altLang="zh-CN" sz="2000" dirty="0"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56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sp>
        <p:nvSpPr>
          <p:cNvPr id="1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18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sp>
        <p:nvSpPr>
          <p:cNvPr id="3" name="文本框 18">
            <a:extLst>
              <a:ext uri="{FF2B5EF4-FFF2-40B4-BE49-F238E27FC236}">
                <a16:creationId xmlns:a16="http://schemas.microsoft.com/office/drawing/2014/main" id="{4A1E5BAA-92EB-29A1-2EDE-A942D940886D}"/>
              </a:ext>
            </a:extLst>
          </p:cNvPr>
          <p:cNvSpPr txBox="1"/>
          <p:nvPr/>
        </p:nvSpPr>
        <p:spPr>
          <a:xfrm>
            <a:off x="339646" y="278518"/>
            <a:ext cx="751254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36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﻿</a:t>
            </a:r>
            <a:r>
              <a:rPr lang="en-US" altLang="zh-CN" sz="32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﻿ ﻿Automating Optimization</a:t>
            </a:r>
            <a:endParaRPr lang="zh-CN" altLang="en-US" sz="3600" b="1" dirty="0">
              <a:solidFill>
                <a:srgbClr val="4747BA"/>
              </a:solidFill>
              <a:latin typeface="Constantia" panose="02030602050306030303" pitchFamily="18" charset="0"/>
              <a:ea typeface="腾讯体 W3" panose="020C04030202040F0204" pitchFamily="34" charset="-122"/>
              <a:cs typeface="Times" panose="02020603050405020304" pitchFamily="18" charset="0"/>
            </a:endParaRP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D8001ACD-33B9-8619-D786-A5DAD8D605F3}"/>
              </a:ext>
            </a:extLst>
          </p:cNvPr>
          <p:cNvSpPr txBox="1"/>
          <p:nvPr/>
        </p:nvSpPr>
        <p:spPr>
          <a:xfrm>
            <a:off x="669614" y="1732930"/>
            <a:ext cx="5426386" cy="3738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altLang="zh-CN" sz="2000" b="0" i="0" u="none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Schedule</a:t>
            </a:r>
            <a:r>
              <a:rPr lang="zh-CN" altLang="en-CN" sz="2000" b="0" i="0" u="none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会</a:t>
            </a:r>
            <a:r>
              <a:rPr lang="zh-CN" altLang="en-US" sz="2000" b="0" i="0" u="none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自动产生</a:t>
            </a:r>
            <a:r>
              <a:rPr lang="zh-CN" altLang="en-US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一系列的算子代码</a:t>
            </a:r>
            <a:r>
              <a:rPr lang="zh-CN" altLang="en-US" sz="2000" b="0" i="0" u="none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，现在的问题是如何在这一系列的算子代码中</a:t>
            </a:r>
            <a:r>
              <a:rPr lang="zh-CN" altLang="en-US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选出最优的算子代码</a:t>
            </a:r>
            <a:r>
              <a:rPr lang="zh-CN" altLang="en-US" sz="2000" b="0" i="0" u="none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endParaRPr lang="en-US" altLang="zh-CN" sz="2000" b="0" i="0" u="none" strike="noStrike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传统的方法是结合专家经验，在系统上通过实测调试，选择出执行效率最高的算子代码。</a:t>
            </a:r>
            <a:endParaRPr lang="en-US" altLang="zh-CN" sz="20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cs typeface="Times New Roman" panose="02020603050405020304" charset="0"/>
              </a:rPr>
              <a:t>而</a:t>
            </a:r>
            <a:r>
              <a:rPr lang="en-US" altLang="zh-CN" sz="2000" dirty="0">
                <a:cs typeface="Times New Roman" panose="02020603050405020304" charset="0"/>
              </a:rPr>
              <a:t>Schedule</a:t>
            </a:r>
            <a:r>
              <a:rPr lang="zh-CN" altLang="en-US" sz="2000" dirty="0">
                <a:cs typeface="Times New Roman" panose="02020603050405020304" charset="0"/>
              </a:rPr>
              <a:t>产生的算子代码数量众多，逐一实测的开销是很大的，因此，</a:t>
            </a:r>
            <a:r>
              <a:rPr lang="en-US" altLang="zh-CN" sz="2000" dirty="0">
                <a:cs typeface="Times New Roman" panose="02020603050405020304" charset="0"/>
              </a:rPr>
              <a:t>TVM</a:t>
            </a:r>
            <a:r>
              <a:rPr lang="zh-CN" altLang="en-US" sz="2000" dirty="0">
                <a:cs typeface="Times New Roman" panose="02020603050405020304" charset="0"/>
              </a:rPr>
              <a:t>引入了</a:t>
            </a:r>
            <a:r>
              <a:rPr lang="zh-CN" altLang="en-US" sz="2000" b="1" dirty="0">
                <a:solidFill>
                  <a:srgbClr val="4747BA"/>
                </a:solidFill>
                <a:cs typeface="Times New Roman" panose="02020603050405020304" charset="0"/>
              </a:rPr>
              <a:t>一个轻量级机器学习预测网络来预测开销</a:t>
            </a:r>
            <a:r>
              <a:rPr lang="zh-CN" altLang="en-US" sz="2000" dirty="0">
                <a:cs typeface="Times New Roman" panose="02020603050405020304" charset="0"/>
              </a:rPr>
              <a:t>。</a:t>
            </a:r>
            <a:endParaRPr lang="en-US" altLang="zh-CN" sz="2000" dirty="0">
              <a:cs typeface="Times New Roman" panose="020206030504050203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97A33C-D251-A69D-F970-2908306FD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286" y="921976"/>
            <a:ext cx="3967690" cy="550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sp>
        <p:nvSpPr>
          <p:cNvPr id="1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19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sp>
        <p:nvSpPr>
          <p:cNvPr id="3" name="文本框 18">
            <a:extLst>
              <a:ext uri="{FF2B5EF4-FFF2-40B4-BE49-F238E27FC236}">
                <a16:creationId xmlns:a16="http://schemas.microsoft.com/office/drawing/2014/main" id="{4A1E5BAA-92EB-29A1-2EDE-A942D940886D}"/>
              </a:ext>
            </a:extLst>
          </p:cNvPr>
          <p:cNvSpPr txBox="1"/>
          <p:nvPr/>
        </p:nvSpPr>
        <p:spPr>
          <a:xfrm>
            <a:off x="339646" y="278518"/>
            <a:ext cx="751254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36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﻿</a:t>
            </a:r>
            <a:r>
              <a:rPr lang="en-US" altLang="zh-CN" sz="32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﻿ ﻿Automating Optimization</a:t>
            </a:r>
            <a:endParaRPr lang="zh-CN" altLang="en-US" sz="3600" b="1" dirty="0">
              <a:solidFill>
                <a:srgbClr val="4747BA"/>
              </a:solidFill>
              <a:latin typeface="Constantia" panose="02030602050306030303" pitchFamily="18" charset="0"/>
              <a:ea typeface="腾讯体 W3" panose="020C04030202040F0204" pitchFamily="34" charset="-122"/>
              <a:cs typeface="Times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E07833-B33B-AC10-707D-8E271AC912C8}"/>
              </a:ext>
            </a:extLst>
          </p:cNvPr>
          <p:cNvSpPr txBox="1"/>
          <p:nvPr/>
        </p:nvSpPr>
        <p:spPr>
          <a:xfrm>
            <a:off x="478119" y="1155445"/>
            <a:ext cx="3963253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4747BA"/>
                </a:solidFill>
                <a:cs typeface="Times New Roman" panose="02020603050405020304" charset="0"/>
              </a:rPr>
              <a:t>ML-based cost prediction</a:t>
            </a:r>
          </a:p>
        </p:txBody>
      </p:sp>
      <p:cxnSp>
        <p:nvCxnSpPr>
          <p:cNvPr id="4" name="直接连接符 25">
            <a:extLst>
              <a:ext uri="{FF2B5EF4-FFF2-40B4-BE49-F238E27FC236}">
                <a16:creationId xmlns:a16="http://schemas.microsoft.com/office/drawing/2014/main" id="{7066AF44-68F4-3D5A-8DD3-3BAEAC578C8B}"/>
              </a:ext>
            </a:extLst>
          </p:cNvPr>
          <p:cNvCxnSpPr>
            <a:cxnSpLocks/>
          </p:cNvCxnSpPr>
          <p:nvPr/>
        </p:nvCxnSpPr>
        <p:spPr>
          <a:xfrm flipV="1">
            <a:off x="6076391" y="1317242"/>
            <a:ext cx="1" cy="2645158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">
            <a:extLst>
              <a:ext uri="{FF2B5EF4-FFF2-40B4-BE49-F238E27FC236}">
                <a16:creationId xmlns:a16="http://schemas.microsoft.com/office/drawing/2014/main" id="{7E91C60E-2C21-FF00-6D3E-A65BADCF886E}"/>
              </a:ext>
            </a:extLst>
          </p:cNvPr>
          <p:cNvSpPr txBox="1"/>
          <p:nvPr/>
        </p:nvSpPr>
        <p:spPr>
          <a:xfrm>
            <a:off x="478119" y="1922770"/>
            <a:ext cx="5426386" cy="1892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cs typeface="Times New Roman" panose="02020603050405020304" charset="0"/>
              </a:rPr>
              <a:t>选取</a:t>
            </a:r>
            <a:r>
              <a:rPr lang="en-US" altLang="zh-CN" sz="2000" dirty="0">
                <a:cs typeface="Times New Roman" panose="02020603050405020304" charset="0"/>
              </a:rPr>
              <a:t>﻿</a:t>
            </a:r>
            <a:r>
              <a:rPr lang="zh-CN" altLang="en-US" sz="2000" dirty="0">
                <a:cs typeface="Times New Roman" panose="02020603050405020304" charset="0"/>
              </a:rPr>
              <a:t>轻量级的</a:t>
            </a:r>
            <a:r>
              <a:rPr lang="en-US" altLang="zh-CN" sz="2000" b="1" dirty="0">
                <a:solidFill>
                  <a:srgbClr val="4747BA"/>
                </a:solidFill>
                <a:cs typeface="Times New Roman" panose="02020603050405020304" charset="0"/>
              </a:rPr>
              <a:t>gradient tree boosting model</a:t>
            </a:r>
            <a:r>
              <a:rPr lang="zh-CN" altLang="en-US" sz="2000" dirty="0">
                <a:cs typeface="Times New Roman" panose="02020603050405020304" charset="0"/>
              </a:rPr>
              <a:t>作为</a:t>
            </a:r>
            <a:r>
              <a:rPr lang="en-US" altLang="zh-CN" sz="2000" dirty="0">
                <a:cs typeface="Times New Roman" panose="02020603050405020304" charset="0"/>
              </a:rPr>
              <a:t>ML</a:t>
            </a:r>
            <a:r>
              <a:rPr lang="zh-CN" altLang="en-US" sz="2000" dirty="0">
                <a:cs typeface="Times New Roman" panose="02020603050405020304" charset="0"/>
              </a:rPr>
              <a:t>模型，模型的输入为</a:t>
            </a:r>
            <a:r>
              <a:rPr lang="zh-CN" altLang="en-US" sz="2000" b="1" dirty="0">
                <a:solidFill>
                  <a:srgbClr val="4747BA"/>
                </a:solidFill>
                <a:cs typeface="Times New Roman" panose="02020603050405020304" charset="0"/>
              </a:rPr>
              <a:t>算子代码执行程序的系列特征</a:t>
            </a:r>
            <a:r>
              <a:rPr lang="zh-CN" altLang="en-US" sz="2000" dirty="0">
                <a:cs typeface="Times New Roman" panose="02020603050405020304" charset="0"/>
              </a:rPr>
              <a:t>，例如，内存访问次数、内存复用率等。输出为算子代码的</a:t>
            </a:r>
            <a:r>
              <a:rPr lang="zh-CN" altLang="en-US" sz="2000" b="1" dirty="0">
                <a:solidFill>
                  <a:srgbClr val="4747BA"/>
                </a:solidFill>
                <a:cs typeface="Times New Roman" panose="02020603050405020304" charset="0"/>
              </a:rPr>
              <a:t>预计执行时间</a:t>
            </a:r>
            <a:r>
              <a:rPr lang="zh-CN" altLang="en-US" sz="2000" dirty="0">
                <a:cs typeface="Times New Roman" panose="02020603050405020304" charset="0"/>
              </a:rPr>
              <a:t>。</a:t>
            </a:r>
            <a:endParaRPr lang="en-US" altLang="zh-CN" sz="2000" dirty="0">
              <a:cs typeface="Times New Roman" panose="02020603050405020304" charset="0"/>
            </a:endParaRP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43B538AB-309B-236B-622C-B3C06D939BA4}"/>
              </a:ext>
            </a:extLst>
          </p:cNvPr>
          <p:cNvSpPr txBox="1"/>
          <p:nvPr/>
        </p:nvSpPr>
        <p:spPr>
          <a:xfrm>
            <a:off x="6400800" y="1184912"/>
            <a:ext cx="3963253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4747BA"/>
                </a:solidFill>
                <a:cs typeface="Times New Roman" panose="02020603050405020304" charset="0"/>
              </a:rPr>
              <a:t>﻿Schedule Exploration</a:t>
            </a:r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CDB760C1-612D-4C73-2F16-111B74076DDA}"/>
              </a:ext>
            </a:extLst>
          </p:cNvPr>
          <p:cNvSpPr txBox="1"/>
          <p:nvPr/>
        </p:nvSpPr>
        <p:spPr>
          <a:xfrm>
            <a:off x="6287495" y="1922770"/>
            <a:ext cx="5426386" cy="143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cs typeface="Times New Roman" panose="02020603050405020304" charset="0"/>
              </a:rPr>
              <a:t>在每次迭代中，</a:t>
            </a:r>
            <a:r>
              <a:rPr lang="en-US" altLang="zh-CN" sz="2000" dirty="0">
                <a:cs typeface="Times New Roman" panose="02020603050405020304" charset="0"/>
              </a:rPr>
              <a:t>explorer</a:t>
            </a:r>
            <a:r>
              <a:rPr lang="zh-CN" altLang="en-US" sz="2000" dirty="0">
                <a:cs typeface="Times New Roman" panose="02020603050405020304" charset="0"/>
              </a:rPr>
              <a:t>用</a:t>
            </a:r>
            <a:r>
              <a:rPr lang="en-US" altLang="zh-CN" sz="2000" dirty="0">
                <a:cs typeface="Times New Roman" panose="02020603050405020304" charset="0"/>
              </a:rPr>
              <a:t>ML</a:t>
            </a:r>
            <a:r>
              <a:rPr lang="zh-CN" altLang="en-US" sz="2000" dirty="0">
                <a:cs typeface="Times New Roman" panose="02020603050405020304" charset="0"/>
              </a:rPr>
              <a:t>模型选出</a:t>
            </a:r>
            <a:r>
              <a:rPr lang="zh-CN" altLang="en-US" sz="2000" b="1" dirty="0">
                <a:solidFill>
                  <a:srgbClr val="4747BA"/>
                </a:solidFill>
                <a:cs typeface="Times New Roman" panose="02020603050405020304" charset="0"/>
              </a:rPr>
              <a:t>一组预测开销较小的候选算子代码</a:t>
            </a:r>
            <a:r>
              <a:rPr lang="zh-CN" altLang="en-US" sz="2000" dirty="0">
                <a:cs typeface="Times New Roman" panose="02020603050405020304" charset="0"/>
              </a:rPr>
              <a:t>，并执行这组代码，实际执行收集到的</a:t>
            </a:r>
            <a:r>
              <a:rPr lang="zh-CN" altLang="en-US" sz="2000" b="1" dirty="0">
                <a:solidFill>
                  <a:srgbClr val="4747BA"/>
                </a:solidFill>
                <a:cs typeface="Times New Roman" panose="02020603050405020304" charset="0"/>
              </a:rPr>
              <a:t>时间开销数据用于更新模型</a:t>
            </a:r>
            <a:r>
              <a:rPr lang="zh-CN" altLang="en-US" sz="2000" dirty="0">
                <a:cs typeface="Times New Roman" panose="02020603050405020304" charset="0"/>
              </a:rPr>
              <a:t>。</a:t>
            </a:r>
            <a:endParaRPr lang="en-US" altLang="zh-CN" sz="2000" dirty="0">
              <a:cs typeface="Times New Roman" panose="020206030504050203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E2406C-652D-72F7-1B8D-A614C6599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813" y="4138150"/>
            <a:ext cx="6821157" cy="224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7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15183" y="166469"/>
            <a:ext cx="6798981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36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融合算力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sp>
        <p:nvSpPr>
          <p:cNvPr id="1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363506" y="1072530"/>
            <a:ext cx="5828494" cy="539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4747BA"/>
                </a:solidFill>
                <a:cs typeface="Times New Roman" panose="02020603050405020304" charset="0"/>
              </a:rPr>
              <a:t>HPC: High-performance Computing</a:t>
            </a:r>
          </a:p>
          <a:p>
            <a:pPr>
              <a:lnSpc>
                <a:spcPct val="150000"/>
              </a:lnSpc>
            </a:pPr>
            <a:r>
              <a:rPr lang="zh-CN" alt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现代超级计算机是由</a:t>
            </a:r>
            <a:r>
              <a:rPr lang="en-US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CPU</a:t>
            </a:r>
            <a:r>
              <a:rPr 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lang="zh-CN" altLang="en-US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加速器</a:t>
            </a:r>
            <a:r>
              <a:rPr lang="zh-CN" alt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、高性能通信结构以及复杂的内存和存储组成的大规模</a:t>
            </a:r>
            <a:r>
              <a:rPr 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HPC</a:t>
            </a:r>
            <a:r>
              <a:rPr lang="zh-CN" alt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集群，所有这些节点都协同工作，以防止瓶颈并提供最佳性能。</a:t>
            </a:r>
            <a:endParaRPr lang="en-US" altLang="zh-CN" sz="2000" b="0" i="0" u="none" strike="noStrike" dirty="0">
              <a:solidFill>
                <a:srgbClr val="2A2B2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4747BA"/>
                </a:solidFill>
                <a:cs typeface="Times New Roman" panose="02020603050405020304" charset="0"/>
              </a:rPr>
              <a:t>XPU</a:t>
            </a:r>
          </a:p>
          <a:p>
            <a:pPr>
              <a:lnSpc>
                <a:spcPct val="150000"/>
              </a:lnSpc>
            </a:pPr>
            <a:r>
              <a:rPr 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XPU</a:t>
            </a:r>
            <a:r>
              <a:rPr lang="zh-CN" alt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是一种针对</a:t>
            </a:r>
            <a:r>
              <a:rPr 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Intel</a:t>
            </a:r>
            <a:r>
              <a:rPr lang="zh-CN" altLang="en-US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异构计算架构</a:t>
            </a:r>
            <a:r>
              <a:rPr lang="zh-CN" alt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的设备抽象，可以映射到</a:t>
            </a:r>
            <a:r>
              <a:rPr lang="en-US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CPU、GPU、NPU</a:t>
            </a:r>
            <a:r>
              <a:rPr lang="zh-CN" altLang="en-US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和其他加速</a:t>
            </a:r>
            <a:r>
              <a:rPr lang="zh-CN" alt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器。</a:t>
            </a:r>
            <a:r>
              <a:rPr 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XPU</a:t>
            </a:r>
            <a:r>
              <a:rPr lang="zh-CN" alt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中的“</a:t>
            </a:r>
            <a:r>
              <a:rPr 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X”</a:t>
            </a:r>
            <a:r>
              <a:rPr lang="zh-CN" alt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就像一个变量，</a:t>
            </a:r>
            <a:r>
              <a:rPr 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X=C</a:t>
            </a:r>
            <a:r>
              <a:rPr lang="zh-CN" alt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并获得</a:t>
            </a:r>
            <a:r>
              <a:rPr 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CPU</a:t>
            </a:r>
            <a:r>
              <a:rPr lang="zh-CN" alt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加速，或</a:t>
            </a:r>
            <a:r>
              <a:rPr 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X=G</a:t>
            </a:r>
            <a:r>
              <a:rPr lang="zh-CN" alt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并获得</a:t>
            </a:r>
            <a:r>
              <a:rPr 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GPU</a:t>
            </a:r>
            <a:r>
              <a:rPr lang="zh-CN" alt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加速</a:t>
            </a:r>
            <a:r>
              <a:rPr lang="en-US" altLang="zh-CN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……</a:t>
            </a:r>
            <a:r>
              <a:rPr lang="zh-CN" alt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这就是这个抽象名字背后的直觉。</a:t>
            </a:r>
            <a:endParaRPr lang="en-US" altLang="zh-CN" sz="2400" b="1" dirty="0">
              <a:solidFill>
                <a:srgbClr val="4747BA"/>
              </a:solidFill>
              <a:cs typeface="Times New Roman" panose="020206030504050203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0F458E-FF67-7C77-7654-35B51931E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90" y="1974910"/>
            <a:ext cx="6072038" cy="300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5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85590" y="194902"/>
            <a:ext cx="6798981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36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Overview</a:t>
            </a:r>
            <a:endParaRPr lang="zh-CN" altLang="en-US" sz="3600" b="1" dirty="0">
              <a:solidFill>
                <a:srgbClr val="4747BA"/>
              </a:solidFill>
              <a:latin typeface="Constantia" panose="02030602050306030303" pitchFamily="18" charset="0"/>
              <a:ea typeface="腾讯体 W3" panose="020C04030202040F0204" pitchFamily="34" charset="-122"/>
              <a:cs typeface="Times" panose="02020603050405020304" pitchFamily="18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sp>
        <p:nvSpPr>
          <p:cNvPr id="1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20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DA820B-81C7-705E-92C4-19C4D9F9E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63" y="1400177"/>
            <a:ext cx="5572037" cy="4057645"/>
          </a:xfrm>
          <a:prstGeom prst="rect">
            <a:avLst/>
          </a:prstGeom>
        </p:spPr>
      </p:pic>
      <p:sp>
        <p:nvSpPr>
          <p:cNvPr id="4" name="文本框 1">
            <a:extLst>
              <a:ext uri="{FF2B5EF4-FFF2-40B4-BE49-F238E27FC236}">
                <a16:creationId xmlns:a16="http://schemas.microsoft.com/office/drawing/2014/main" id="{DB4F5C42-4555-E039-186B-4444408D5193}"/>
              </a:ext>
            </a:extLst>
          </p:cNvPr>
          <p:cNvSpPr txBox="1"/>
          <p:nvPr/>
        </p:nvSpPr>
        <p:spPr>
          <a:xfrm>
            <a:off x="6652260" y="1978102"/>
            <a:ext cx="4567411" cy="336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zh-CN" altLang="en-US" sz="2400" dirty="0">
                <a:cs typeface="Times New Roman" panose="02020603050405020304" charset="0"/>
              </a:rPr>
              <a:t>引入了一个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计算图重写模块</a:t>
            </a:r>
            <a:endParaRPr lang="en-US" altLang="zh-CN" sz="2400" b="1" dirty="0">
              <a:solidFill>
                <a:srgbClr val="4747BA"/>
              </a:solidFill>
              <a:cs typeface="Times New Roman" panose="02020603050405020304" charset="0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zh-CN" altLang="en-US" sz="2400" dirty="0">
                <a:cs typeface="Times New Roman" panose="02020603050405020304" charset="0"/>
              </a:rPr>
              <a:t>引入了一种</a:t>
            </a:r>
            <a:r>
              <a:rPr lang="zh-CN" altLang="en-CN" sz="2400" b="1" dirty="0">
                <a:solidFill>
                  <a:srgbClr val="4747BA"/>
                </a:solidFill>
                <a:cs typeface="Times New Roman" panose="02020603050405020304" charset="0"/>
              </a:rPr>
              <a:t>张量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表达语言</a:t>
            </a:r>
            <a:r>
              <a:rPr lang="zh-CN" altLang="en-US" sz="2400" dirty="0">
                <a:cs typeface="Times New Roman" panose="02020603050405020304" charset="0"/>
              </a:rPr>
              <a:t>，张量语言用来构建算子并生成各种优化代码</a:t>
            </a:r>
            <a:endParaRPr lang="en-US" altLang="zh-CN" sz="2400" dirty="0">
              <a:cs typeface="Times New Roman" panose="020206030504050203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cs typeface="Times New Roman" panose="02020603050405020304" charset="0"/>
              </a:rPr>
              <a:t>引入了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自动程序优化框架</a:t>
            </a:r>
            <a:r>
              <a:rPr lang="zh-CN" altLang="en-US" sz="2400" dirty="0">
                <a:cs typeface="Times New Roman" panose="02020603050405020304" charset="0"/>
              </a:rPr>
              <a:t>来寻找最优的张量算子实现</a:t>
            </a:r>
            <a:endParaRPr lang="en-US" altLang="zh-CN" sz="2400" dirty="0"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21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85590" y="194902"/>
            <a:ext cx="6798981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36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Evaluation</a:t>
            </a:r>
            <a:endParaRPr lang="zh-CN" altLang="en-US" sz="3600" b="1" dirty="0">
              <a:solidFill>
                <a:srgbClr val="4747BA"/>
              </a:solidFill>
              <a:latin typeface="Constantia" panose="02030602050306030303" pitchFamily="18" charset="0"/>
              <a:ea typeface="腾讯体 W3" panose="020C04030202040F0204" pitchFamily="34" charset="-122"/>
              <a:cs typeface="Times" panose="02020603050405020304" pitchFamily="18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sp>
        <p:nvSpPr>
          <p:cNvPr id="1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21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BD69A7-EE67-2259-EE4F-CC22DA0A5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09" y="1121033"/>
            <a:ext cx="4669966" cy="2307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17C9CA-5FFA-BF9A-3654-C2B322BF5B4B}"/>
              </a:ext>
            </a:extLst>
          </p:cNvPr>
          <p:cNvSpPr txBox="1"/>
          <p:nvPr/>
        </p:nvSpPr>
        <p:spPr>
          <a:xfrm>
            <a:off x="385590" y="3473132"/>
            <a:ext cx="55734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1600" b="1" dirty="0">
                <a:solidFill>
                  <a:srgbClr val="4747BA"/>
                </a:solidFill>
              </a:rPr>
              <a:t>﻿GPU end-to-end evaluation on the</a:t>
            </a:r>
            <a:r>
              <a:rPr lang="zh-CN" altLang="en-US" sz="1600" b="1" dirty="0">
                <a:solidFill>
                  <a:srgbClr val="4747BA"/>
                </a:solidFill>
              </a:rPr>
              <a:t> </a:t>
            </a:r>
            <a:r>
              <a:rPr lang="en-CN" sz="1600" b="1" dirty="0">
                <a:solidFill>
                  <a:srgbClr val="4747BA"/>
                </a:solidFill>
              </a:rPr>
              <a:t>NVIDIA Titan 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7D151-2FF6-B0D6-271A-E2BA96A17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5578" y="886792"/>
            <a:ext cx="3456511" cy="2586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3A4041-C379-B27F-3413-629DBC31ACD3}"/>
              </a:ext>
            </a:extLst>
          </p:cNvPr>
          <p:cNvSpPr txBox="1"/>
          <p:nvPr/>
        </p:nvSpPr>
        <p:spPr>
          <a:xfrm>
            <a:off x="6400800" y="3495216"/>
            <a:ext cx="55734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1600" b="1" dirty="0">
                <a:solidFill>
                  <a:srgbClr val="4747BA"/>
                </a:solidFill>
              </a:rPr>
              <a:t>﻿GPU operators evaluation on the</a:t>
            </a:r>
            <a:r>
              <a:rPr lang="zh-CN" altLang="en-US" sz="1600" b="1" dirty="0">
                <a:solidFill>
                  <a:srgbClr val="4747BA"/>
                </a:solidFill>
              </a:rPr>
              <a:t> </a:t>
            </a:r>
            <a:r>
              <a:rPr lang="en-CN" sz="1600" b="1" dirty="0">
                <a:solidFill>
                  <a:srgbClr val="4747BA"/>
                </a:solidFill>
              </a:rPr>
              <a:t>NVIDIA Titan 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2A3C51-F2B1-B6CF-C770-EF80AA606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347" y="3811686"/>
            <a:ext cx="4669971" cy="22629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A8A261-5BC7-33FB-38FC-10179A970DA3}"/>
              </a:ext>
            </a:extLst>
          </p:cNvPr>
          <p:cNvSpPr txBox="1"/>
          <p:nvPr/>
        </p:nvSpPr>
        <p:spPr>
          <a:xfrm>
            <a:off x="270549" y="6011091"/>
            <a:ext cx="55734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1600" b="1" dirty="0">
                <a:solidFill>
                  <a:srgbClr val="4747BA"/>
                </a:solidFill>
              </a:rPr>
              <a:t>CPU end-to-end evaluation on the</a:t>
            </a:r>
            <a:r>
              <a:rPr lang="zh-CN" altLang="en-US" sz="1600" b="1" dirty="0">
                <a:solidFill>
                  <a:srgbClr val="4747BA"/>
                </a:solidFill>
              </a:rPr>
              <a:t> </a:t>
            </a:r>
            <a:r>
              <a:rPr lang="en-US" sz="1600" b="1" dirty="0">
                <a:solidFill>
                  <a:srgbClr val="4747BA"/>
                </a:solidFill>
              </a:rPr>
              <a:t>﻿ARM A53</a:t>
            </a:r>
            <a:endParaRPr lang="en-CN" sz="1600" b="1" dirty="0">
              <a:solidFill>
                <a:srgbClr val="4747B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5DB6C7-1AFB-818E-6F3C-9BA8E548E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4692" y="3789174"/>
            <a:ext cx="3455320" cy="23079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06F18-C9AF-A4AF-F2D5-19DBEB8D8F33}"/>
              </a:ext>
            </a:extLst>
          </p:cNvPr>
          <p:cNvSpPr txBox="1"/>
          <p:nvPr/>
        </p:nvSpPr>
        <p:spPr>
          <a:xfrm>
            <a:off x="6410833" y="6011091"/>
            <a:ext cx="55734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1600" b="1" dirty="0">
                <a:solidFill>
                  <a:srgbClr val="4747BA"/>
                </a:solidFill>
              </a:rPr>
              <a:t>CPU operators evaluation on the</a:t>
            </a:r>
            <a:r>
              <a:rPr lang="zh-CN" altLang="en-US" sz="1600" b="1" dirty="0">
                <a:solidFill>
                  <a:srgbClr val="4747BA"/>
                </a:solidFill>
              </a:rPr>
              <a:t> </a:t>
            </a:r>
            <a:r>
              <a:rPr lang="en-US" sz="1600" b="1" dirty="0">
                <a:solidFill>
                  <a:srgbClr val="4747BA"/>
                </a:solidFill>
              </a:rPr>
              <a:t>﻿ARM A53</a:t>
            </a:r>
            <a:endParaRPr lang="en-CN" sz="1600" b="1" dirty="0">
              <a:solidFill>
                <a:srgbClr val="4747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73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85590" y="194902"/>
            <a:ext cx="6798981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36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Evaluation</a:t>
            </a:r>
            <a:endParaRPr lang="zh-CN" altLang="en-US" sz="3600" b="1" dirty="0">
              <a:solidFill>
                <a:srgbClr val="4747BA"/>
              </a:solidFill>
              <a:latin typeface="Constantia" panose="02030602050306030303" pitchFamily="18" charset="0"/>
              <a:ea typeface="腾讯体 W3" panose="020C04030202040F0204" pitchFamily="34" charset="-122"/>
              <a:cs typeface="Times" panose="02020603050405020304" pitchFamily="18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sp>
        <p:nvSpPr>
          <p:cNvPr id="1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C97A48-7B7E-15CF-BC89-CE44446E6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996" y="1961166"/>
            <a:ext cx="6147404" cy="2582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792DA-0E8A-8411-8D97-C669C71F84F7}"/>
              </a:ext>
            </a:extLst>
          </p:cNvPr>
          <p:cNvSpPr txBox="1"/>
          <p:nvPr/>
        </p:nvSpPr>
        <p:spPr>
          <a:xfrm>
            <a:off x="3309257" y="4661488"/>
            <a:ext cx="55734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4747BA"/>
                </a:solidFill>
              </a:rPr>
              <a:t>﻿FPGA Accelerator Evaluation</a:t>
            </a:r>
            <a:endParaRPr lang="en-CN" sz="1600" b="1" dirty="0">
              <a:solidFill>
                <a:srgbClr val="4747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9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85590" y="194902"/>
            <a:ext cx="6798981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36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Conclusion</a:t>
            </a:r>
            <a:endParaRPr lang="zh-CN" altLang="en-US" sz="3600" b="1" dirty="0">
              <a:solidFill>
                <a:srgbClr val="4747BA"/>
              </a:solidFill>
              <a:latin typeface="Constantia" panose="02030602050306030303" pitchFamily="18" charset="0"/>
              <a:ea typeface="腾讯体 W3" panose="020C04030202040F0204" pitchFamily="34" charset="-122"/>
              <a:cs typeface="Times" panose="02020603050405020304" pitchFamily="18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sp>
        <p:nvSpPr>
          <p:cNvPr id="1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23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104A72A-C156-E20C-E8BA-B557C70C0266}"/>
              </a:ext>
            </a:extLst>
          </p:cNvPr>
          <p:cNvSpPr txBox="1"/>
          <p:nvPr/>
        </p:nvSpPr>
        <p:spPr>
          <a:xfrm>
            <a:off x="385590" y="1177759"/>
            <a:ext cx="5710410" cy="2353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CN" sz="2000" b="1" i="0" u="none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本文</a:t>
            </a:r>
            <a:r>
              <a:rPr lang="zh-CN" altLang="en-US" sz="2000" b="1" i="0" u="none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对</a:t>
            </a:r>
            <a:r>
              <a:rPr lang="zh-CN" altLang="en-US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融合算力</a:t>
            </a:r>
            <a:r>
              <a:rPr lang="zh-CN" altLang="en-US" sz="2000" b="1" i="0" u="none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的贡献：</a:t>
            </a:r>
            <a:endParaRPr lang="en-US" altLang="zh-CN" sz="2000" b="1" i="0" u="none" strike="noStrike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实现了</a:t>
            </a:r>
            <a:r>
              <a:rPr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DL</a:t>
            </a:r>
            <a:r>
              <a:rPr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负载在异构算力硬件上的自动编译</a:t>
            </a:r>
            <a:endParaRPr lang="en-US" altLang="zh-CN" sz="20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charset="0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000" dirty="0">
                <a:cs typeface="Times New Roman" panose="02020603050405020304" charset="0"/>
              </a:rPr>
              <a:t>实现了</a:t>
            </a:r>
            <a:r>
              <a:rPr lang="en-US" altLang="zh-CN" sz="2000" dirty="0">
                <a:cs typeface="Times New Roman" panose="02020603050405020304" charset="0"/>
              </a:rPr>
              <a:t>DL</a:t>
            </a:r>
            <a:r>
              <a:rPr lang="zh-CN" altLang="en-US" sz="2000" dirty="0">
                <a:cs typeface="Times New Roman" panose="02020603050405020304" charset="0"/>
              </a:rPr>
              <a:t>负载计算的自动优化，极大程度节省了各种算力的资源占用情况，提高了</a:t>
            </a:r>
            <a:r>
              <a:rPr lang="zh-CN" altLang="en-CN" sz="2000" dirty="0">
                <a:cs typeface="Times New Roman" panose="02020603050405020304" charset="0"/>
              </a:rPr>
              <a:t>算力池的</a:t>
            </a:r>
            <a:r>
              <a:rPr lang="zh-CN" altLang="en-US" sz="2000" dirty="0">
                <a:cs typeface="Times New Roman" panose="02020603050405020304" charset="0"/>
              </a:rPr>
              <a:t>计算效率</a:t>
            </a:r>
            <a:endParaRPr lang="en-US" altLang="zh-CN" sz="2000" dirty="0">
              <a:cs typeface="Times New Roman" panose="020206030504050203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57A365-A4CF-34D0-C4BE-3EEAB9090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962" y="2035271"/>
            <a:ext cx="6072038" cy="3003137"/>
          </a:xfrm>
          <a:prstGeom prst="rect">
            <a:avLst/>
          </a:prstGeom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82A44CC9-7ACC-C3A0-0DD8-9142048E9516}"/>
              </a:ext>
            </a:extLst>
          </p:cNvPr>
          <p:cNvSpPr txBox="1"/>
          <p:nvPr/>
        </p:nvSpPr>
        <p:spPr>
          <a:xfrm>
            <a:off x="385590" y="3558823"/>
            <a:ext cx="5710410" cy="1892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 u="none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可基于本文的</a:t>
            </a:r>
            <a:r>
              <a:rPr lang="en-US" altLang="zh-CN" sz="2000" b="0" i="0" u="none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Future work</a:t>
            </a:r>
            <a:r>
              <a:rPr lang="zh-CN" altLang="en-US" sz="2000" b="0" i="0" u="none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endParaRPr lang="en-US" altLang="zh-CN" sz="2000" b="0" i="0" u="none" strike="noStrike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TVM</a:t>
            </a:r>
            <a:r>
              <a:rPr lang="zh-CN" altLang="en-US" sz="20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仅仅集中于静态单任务的算力优化，并不能解决协同调度问题。（编译器）</a:t>
            </a:r>
            <a:endParaRPr lang="en-US" altLang="zh-CN" sz="20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000" dirty="0">
                <a:cs typeface="Times New Roman" panose="02020603050405020304" charset="0"/>
              </a:rPr>
              <a:t>TVM</a:t>
            </a:r>
            <a:r>
              <a:rPr lang="zh-CN" altLang="en-US" sz="2000" dirty="0">
                <a:cs typeface="Times New Roman" panose="02020603050405020304" charset="0"/>
              </a:rPr>
              <a:t>并不能自由地选择后端部署硬件</a:t>
            </a:r>
            <a:endParaRPr lang="en-US" altLang="zh-CN" sz="2000" dirty="0"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64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8244849" y="4730406"/>
            <a:ext cx="209930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40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Thanks</a:t>
            </a:r>
            <a:r>
              <a:rPr lang="zh-CN" altLang="en-US" sz="40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！</a:t>
            </a:r>
          </a:p>
        </p:txBody>
      </p:sp>
      <p:sp>
        <p:nvSpPr>
          <p:cNvPr id="8" name="矩形: 圆角 7"/>
          <p:cNvSpPr/>
          <p:nvPr/>
        </p:nvSpPr>
        <p:spPr>
          <a:xfrm rot="2755966">
            <a:off x="4146517" y="3347706"/>
            <a:ext cx="1613489" cy="1613489"/>
          </a:xfrm>
          <a:prstGeom prst="roundRect">
            <a:avLst/>
          </a:prstGeom>
          <a:solidFill>
            <a:srgbClr val="8484D1"/>
          </a:solidFill>
          <a:ln>
            <a:noFill/>
          </a:ln>
          <a:effectLst>
            <a:outerShdw blurRad="88900" dist="508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 rot="2755966">
            <a:off x="2770276" y="966707"/>
            <a:ext cx="1613489" cy="1613489"/>
          </a:xfrm>
          <a:prstGeom prst="roundRect">
            <a:avLst/>
          </a:prstGeom>
          <a:solidFill>
            <a:srgbClr val="8484D1"/>
          </a:solidFill>
          <a:ln>
            <a:noFill/>
          </a:ln>
          <a:effectLst>
            <a:outerShdw blurRad="88900" dist="508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 rot="2755966">
            <a:off x="4586763" y="2029472"/>
            <a:ext cx="732996" cy="732996"/>
          </a:xfrm>
          <a:prstGeom prst="roundRect">
            <a:avLst/>
          </a:prstGeom>
          <a:solidFill>
            <a:srgbClr val="ADADE0"/>
          </a:solidFill>
          <a:ln>
            <a:noFill/>
          </a:ln>
          <a:effectLst>
            <a:outerShdw blurRad="88900" dist="508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 rot="2755966">
            <a:off x="1415554" y="2470682"/>
            <a:ext cx="3134556" cy="3134556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114300" dist="50800" dir="7800000" sx="101000" sy="101000" algn="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: 圆角 11"/>
          <p:cNvSpPr/>
          <p:nvPr/>
        </p:nvSpPr>
        <p:spPr>
          <a:xfrm rot="2755966">
            <a:off x="5633126" y="2433704"/>
            <a:ext cx="1685894" cy="1685894"/>
          </a:xfrm>
          <a:prstGeom prst="roundRect">
            <a:avLst/>
          </a:prstGeom>
          <a:solidFill>
            <a:srgbClr val="4747BA"/>
          </a:solidFill>
          <a:ln>
            <a:noFill/>
          </a:ln>
          <a:effectLst>
            <a:outerShdw blurRad="88900" dist="508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/>
          <p:cNvSpPr/>
          <p:nvPr/>
        </p:nvSpPr>
        <p:spPr>
          <a:xfrm rot="2755966">
            <a:off x="3965400" y="5546431"/>
            <a:ext cx="732996" cy="732996"/>
          </a:xfrm>
          <a:prstGeom prst="roundRect">
            <a:avLst/>
          </a:prstGeom>
          <a:solidFill>
            <a:srgbClr val="ADADE0"/>
          </a:solidFill>
          <a:ln>
            <a:noFill/>
          </a:ln>
          <a:effectLst>
            <a:outerShdw blurRad="88900" dist="508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 rot="2755966">
            <a:off x="5089423" y="716157"/>
            <a:ext cx="1134056" cy="1134056"/>
          </a:xfrm>
          <a:prstGeom prst="roundRect">
            <a:avLst/>
          </a:prstGeom>
          <a:solidFill>
            <a:srgbClr val="4747BA"/>
          </a:solidFill>
          <a:ln>
            <a:noFill/>
          </a:ln>
          <a:effectLst>
            <a:outerShdw blurRad="88900" dist="508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18"/>
          <p:cNvSpPr/>
          <p:nvPr/>
        </p:nvSpPr>
        <p:spPr>
          <a:xfrm rot="2755966">
            <a:off x="7189439" y="1365266"/>
            <a:ext cx="396502" cy="396502"/>
          </a:xfrm>
          <a:prstGeom prst="roundRect">
            <a:avLst/>
          </a:prstGeom>
          <a:solidFill>
            <a:srgbClr val="ADADE0"/>
          </a:solidFill>
          <a:ln>
            <a:noFill/>
          </a:ln>
          <a:effectLst>
            <a:outerShdw blurRad="88900" dist="508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15183" y="166469"/>
            <a:ext cx="6798981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36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融合算力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sp>
        <p:nvSpPr>
          <p:cNvPr id="1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3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95672" y="1968756"/>
            <a:ext cx="5828494" cy="299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从单任务的角度看</a:t>
            </a:r>
            <a:endParaRPr lang="en-US" altLang="zh-CN" sz="2400" b="1" dirty="0">
              <a:solidFill>
                <a:srgbClr val="4747BA"/>
              </a:solidFill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当前</a:t>
            </a:r>
            <a:r>
              <a:rPr lang="zh-CN" alt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很多计算任务的</a:t>
            </a:r>
            <a:r>
              <a:rPr lang="zh-CN" altLang="en-US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硬件支持需求是极其复杂的</a:t>
            </a:r>
            <a:r>
              <a:rPr lang="zh-CN" alt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，因其常常包涵深度学习的计算部分。单个任务的高性能计算可能需要</a:t>
            </a:r>
            <a:r>
              <a:rPr lang="en-US" altLang="zh-CN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CPU</a:t>
            </a:r>
            <a:r>
              <a:rPr lang="zh-CN" altLang="en-US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lang="en-US" altLang="zh-CN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GPU</a:t>
            </a:r>
            <a:r>
              <a:rPr lang="zh-CN" altLang="en-US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、各种加速器、</a:t>
            </a:r>
            <a:r>
              <a:rPr lang="en-US" altLang="zh-CN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HBM</a:t>
            </a:r>
            <a:r>
              <a:rPr lang="zh-CN" altLang="en-US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lang="en-US" altLang="zh-CN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SSD</a:t>
            </a:r>
            <a:r>
              <a:rPr lang="zh-CN" alt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等多种硬件资源。</a:t>
            </a:r>
            <a:endParaRPr lang="en-US" altLang="zh-CN" sz="2000" b="0" i="0" u="none" strike="noStrike" dirty="0">
              <a:solidFill>
                <a:srgbClr val="2A2B2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这就对异构算力的融合调度提出了需求。</a:t>
            </a:r>
            <a:endParaRPr lang="en-US" altLang="zh-CN" sz="2400" b="1" dirty="0">
              <a:solidFill>
                <a:srgbClr val="4747BA"/>
              </a:solidFill>
              <a:cs typeface="Times New Roman" panose="0202060305040502030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A3815A-3AE8-8B4B-C1BB-E35025C80DE7}"/>
              </a:ext>
            </a:extLst>
          </p:cNvPr>
          <p:cNvGrpSpPr/>
          <p:nvPr/>
        </p:nvGrpSpPr>
        <p:grpSpPr>
          <a:xfrm>
            <a:off x="-147864" y="1863617"/>
            <a:ext cx="6010726" cy="3005236"/>
            <a:chOff x="352780" y="1972811"/>
            <a:chExt cx="6010726" cy="300523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90F458E-FF67-7C77-7654-35B51931E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r="1549"/>
            <a:stretch/>
          </p:blipFill>
          <p:spPr>
            <a:xfrm>
              <a:off x="385590" y="1974910"/>
              <a:ext cx="5977916" cy="300313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4BABBE-0564-E388-01EC-2BCCAAAF5AA9}"/>
                </a:ext>
              </a:extLst>
            </p:cNvPr>
            <p:cNvSpPr/>
            <p:nvPr/>
          </p:nvSpPr>
          <p:spPr>
            <a:xfrm>
              <a:off x="4527330" y="2300422"/>
              <a:ext cx="1836175" cy="1611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FD451D-0898-A579-C609-4B55C7198087}"/>
                </a:ext>
              </a:extLst>
            </p:cNvPr>
            <p:cNvSpPr/>
            <p:nvPr/>
          </p:nvSpPr>
          <p:spPr>
            <a:xfrm>
              <a:off x="3992320" y="2077950"/>
              <a:ext cx="1836175" cy="383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CB78DA-7689-1AF6-23D6-7D060F563E41}"/>
                </a:ext>
              </a:extLst>
            </p:cNvPr>
            <p:cNvSpPr/>
            <p:nvPr/>
          </p:nvSpPr>
          <p:spPr>
            <a:xfrm>
              <a:off x="352780" y="1972811"/>
              <a:ext cx="1836175" cy="1686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64E25C-12F4-66A5-11BA-E149C23930D6}"/>
                </a:ext>
              </a:extLst>
            </p:cNvPr>
            <p:cNvSpPr/>
            <p:nvPr/>
          </p:nvSpPr>
          <p:spPr>
            <a:xfrm>
              <a:off x="535012" y="3191283"/>
              <a:ext cx="952500" cy="1686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189913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15183" y="166469"/>
            <a:ext cx="6798981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36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协同调度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sp>
        <p:nvSpPr>
          <p:cNvPr id="1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4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96000" y="1308380"/>
            <a:ext cx="5828494" cy="5299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从多任务的角度看</a:t>
            </a:r>
            <a:endParaRPr lang="en-US" altLang="zh-CN" sz="2400" b="1" dirty="0">
              <a:solidFill>
                <a:srgbClr val="4747BA"/>
              </a:solidFill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当前</a:t>
            </a:r>
            <a:r>
              <a:rPr lang="zh-CN" altLang="en-CN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lang="zh-CN" alt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云资源池需要需要支持</a:t>
            </a:r>
            <a:r>
              <a:rPr lang="zh-CN" altLang="en-US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多任务的同时运行</a:t>
            </a:r>
            <a:r>
              <a:rPr lang="zh-CN" altLang="en-US" sz="2000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lang="zh-CN" altLang="en-US" sz="2000" b="1" i="0" u="none" strike="noStrike" dirty="0">
                <a:solidFill>
                  <a:srgbClr val="4747BA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资源共享</a:t>
            </a:r>
            <a:r>
              <a:rPr lang="zh-CN" altLang="en-US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r>
              <a:rPr lang="zh-CN" altLang="en-US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然而：</a:t>
            </a:r>
            <a:endParaRPr lang="en-US" altLang="zh-CN" sz="2000" dirty="0">
              <a:solidFill>
                <a:srgbClr val="2A2B2E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对于每一个应用：</a:t>
            </a:r>
            <a:r>
              <a:rPr lang="en-US" altLang="zh-CN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AI</a:t>
            </a:r>
            <a:r>
              <a:rPr lang="zh-CN" altLang="en-US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框架会</a:t>
            </a:r>
            <a:r>
              <a:rPr lang="zh-CN" altLang="en-US" sz="2000" b="1" dirty="0">
                <a:solidFill>
                  <a:srgbClr val="4747BA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独占相关数据资源</a:t>
            </a:r>
            <a:r>
              <a:rPr lang="zh-CN" altLang="en-US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，如</a:t>
            </a:r>
            <a:r>
              <a:rPr lang="en-US" altLang="zh-CN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GPU</a:t>
            </a:r>
            <a:r>
              <a:rPr lang="zh-CN" altLang="en-US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、</a:t>
            </a:r>
            <a:r>
              <a:rPr lang="en-US" altLang="zh-CN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HBM</a:t>
            </a:r>
            <a:r>
              <a:rPr lang="zh-CN" altLang="en-US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、</a:t>
            </a:r>
            <a:r>
              <a:rPr lang="en-US" altLang="zh-CN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Host</a:t>
            </a:r>
            <a:r>
              <a:rPr lang="zh-CN" altLang="en-US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、</a:t>
            </a:r>
            <a:r>
              <a:rPr lang="en-US" altLang="zh-CN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DRAM</a:t>
            </a:r>
            <a:r>
              <a:rPr lang="zh-CN" altLang="en-US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和</a:t>
            </a:r>
            <a:r>
              <a:rPr lang="en-US" altLang="zh-CN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SSD</a:t>
            </a:r>
            <a:r>
              <a:rPr lang="zh-CN" altLang="en-US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等，资源严重浪费。</a:t>
            </a:r>
            <a:endParaRPr lang="en-US" altLang="zh-CN" sz="2000" dirty="0">
              <a:solidFill>
                <a:srgbClr val="2A2B2E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对于每一种算力：如果</a:t>
            </a:r>
            <a:r>
              <a:rPr lang="zh-CN" altLang="en-US" sz="2000" b="1" dirty="0">
                <a:solidFill>
                  <a:srgbClr val="4747BA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不能实现协同调度</a:t>
            </a:r>
            <a:r>
              <a:rPr lang="zh-CN" altLang="en-US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，就无法实现资源的按需分配，会导致任务计算效率大大下降。</a:t>
            </a:r>
            <a:endParaRPr lang="en-US" altLang="zh-CN" sz="2000" dirty="0">
              <a:solidFill>
                <a:srgbClr val="2A2B2E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2A2B2E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4747BA"/>
              </a:solidFill>
              <a:cs typeface="Times New Roman" panose="020206030504050203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312512-8649-B0C5-05ED-F41416171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31" y="2437827"/>
            <a:ext cx="5391939" cy="206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9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85590" y="194902"/>
            <a:ext cx="6798981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36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问题总结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sp>
        <p:nvSpPr>
          <p:cNvPr id="1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5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36758C9-E808-1764-A6DE-BBF08F1B0FD4}"/>
              </a:ext>
            </a:extLst>
          </p:cNvPr>
          <p:cNvGrpSpPr/>
          <p:nvPr/>
        </p:nvGrpSpPr>
        <p:grpSpPr>
          <a:xfrm>
            <a:off x="966797" y="1503235"/>
            <a:ext cx="5075462" cy="2684453"/>
            <a:chOff x="352780" y="1972811"/>
            <a:chExt cx="6010726" cy="3005236"/>
          </a:xfrm>
        </p:grpSpPr>
        <p:pic>
          <p:nvPicPr>
            <p:cNvPr id="3" name="图片 3">
              <a:extLst>
                <a:ext uri="{FF2B5EF4-FFF2-40B4-BE49-F238E27FC236}">
                  <a16:creationId xmlns:a16="http://schemas.microsoft.com/office/drawing/2014/main" id="{C6BD4BED-6112-1022-E93B-201A9EACFF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r="1549"/>
            <a:stretch/>
          </p:blipFill>
          <p:spPr>
            <a:xfrm>
              <a:off x="385590" y="1974910"/>
              <a:ext cx="5977916" cy="300313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655FA8-45B0-C20E-7FB8-86B7E67C4CC6}"/>
                </a:ext>
              </a:extLst>
            </p:cNvPr>
            <p:cNvSpPr/>
            <p:nvPr/>
          </p:nvSpPr>
          <p:spPr>
            <a:xfrm>
              <a:off x="4527330" y="2300422"/>
              <a:ext cx="1836175" cy="1611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DD6307-E01F-48E0-E60F-50649D9FC5A1}"/>
                </a:ext>
              </a:extLst>
            </p:cNvPr>
            <p:cNvSpPr/>
            <p:nvPr/>
          </p:nvSpPr>
          <p:spPr>
            <a:xfrm>
              <a:off x="3992320" y="2077950"/>
              <a:ext cx="1836175" cy="383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C4B406-E0F4-3B1F-9874-8E51551B9306}"/>
                </a:ext>
              </a:extLst>
            </p:cNvPr>
            <p:cNvSpPr/>
            <p:nvPr/>
          </p:nvSpPr>
          <p:spPr>
            <a:xfrm>
              <a:off x="352780" y="1972811"/>
              <a:ext cx="1836175" cy="1686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D4C619-B211-E9B5-834A-02B5F7B60BC6}"/>
                </a:ext>
              </a:extLst>
            </p:cNvPr>
            <p:cNvSpPr/>
            <p:nvPr/>
          </p:nvSpPr>
          <p:spPr>
            <a:xfrm>
              <a:off x="535012" y="3191283"/>
              <a:ext cx="952500" cy="1686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0" name="文本框 1">
            <a:extLst>
              <a:ext uri="{FF2B5EF4-FFF2-40B4-BE49-F238E27FC236}">
                <a16:creationId xmlns:a16="http://schemas.microsoft.com/office/drawing/2014/main" id="{4B81CB23-779B-5C9E-740D-B6F102E3CEAC}"/>
              </a:ext>
            </a:extLst>
          </p:cNvPr>
          <p:cNvSpPr txBox="1"/>
          <p:nvPr/>
        </p:nvSpPr>
        <p:spPr>
          <a:xfrm>
            <a:off x="604133" y="4478454"/>
            <a:ext cx="5828494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cs typeface="Times New Roman" panose="02020603050405020304" charset="0"/>
              </a:rPr>
              <a:t>从单任务的角度看：</a:t>
            </a:r>
            <a:endParaRPr lang="en-US" altLang="zh-CN" sz="2400" b="1" dirty="0"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cs typeface="Times New Roman" panose="02020603050405020304" charset="0"/>
              </a:rPr>
              <a:t> 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融合算力的需求</a:t>
            </a:r>
            <a:endParaRPr lang="en-US" altLang="zh-CN" sz="2400" b="1" dirty="0">
              <a:solidFill>
                <a:srgbClr val="4747BA"/>
              </a:solidFill>
              <a:cs typeface="Times New Roman" panose="020206030504050203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257AB4-80F6-8847-6668-F4A111700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4020" y="1884550"/>
            <a:ext cx="4323460" cy="1658145"/>
          </a:xfrm>
          <a:prstGeom prst="rect">
            <a:avLst/>
          </a:prstGeom>
        </p:spPr>
      </p:pic>
      <p:sp>
        <p:nvSpPr>
          <p:cNvPr id="12" name="文本框 1">
            <a:extLst>
              <a:ext uri="{FF2B5EF4-FFF2-40B4-BE49-F238E27FC236}">
                <a16:creationId xmlns:a16="http://schemas.microsoft.com/office/drawing/2014/main" id="{B634A708-AD91-E075-F379-BD5D46626B53}"/>
              </a:ext>
            </a:extLst>
          </p:cNvPr>
          <p:cNvSpPr txBox="1"/>
          <p:nvPr/>
        </p:nvSpPr>
        <p:spPr>
          <a:xfrm>
            <a:off x="6036672" y="4497585"/>
            <a:ext cx="5828494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cs typeface="Times New Roman" panose="02020603050405020304" charset="0"/>
              </a:rPr>
              <a:t>从多任务的角度看：</a:t>
            </a:r>
            <a:endParaRPr lang="en-US" altLang="zh-CN" sz="2400" b="1" dirty="0"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cs typeface="Times New Roman" panose="02020603050405020304" charset="0"/>
              </a:rPr>
              <a:t> 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协同调度的需求</a:t>
            </a:r>
            <a:endParaRPr lang="en-US" altLang="zh-CN" sz="2400" b="1" dirty="0">
              <a:solidFill>
                <a:srgbClr val="4747BA"/>
              </a:solidFill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85590" y="194902"/>
            <a:ext cx="6798981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36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现状调研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sp>
        <p:nvSpPr>
          <p:cNvPr id="1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6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593CA4-C94A-4D61-A5C5-8035BCE6CBD1}"/>
              </a:ext>
            </a:extLst>
          </p:cNvPr>
          <p:cNvSpPr txBox="1"/>
          <p:nvPr/>
        </p:nvSpPr>
        <p:spPr>
          <a:xfrm>
            <a:off x="385590" y="1569495"/>
            <a:ext cx="1180641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融合算力：</a:t>
            </a:r>
            <a:endParaRPr lang="en-US" altLang="zh-CN" sz="2400" b="1" dirty="0">
              <a:solidFill>
                <a:srgbClr val="4747BA"/>
              </a:solidFill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cs typeface="Times New Roman" panose="02020603050405020304" charset="0"/>
              </a:rPr>
              <a:t>TVM: An Automated End-to-End Optimizing Compiler for Deep Learning (OSDI’18)</a:t>
            </a:r>
            <a:r>
              <a:rPr lang="zh-CN" altLang="en-US" b="1" dirty="0">
                <a:cs typeface="Times New Roman" panose="02020603050405020304" charset="0"/>
              </a:rPr>
              <a:t> 编译器层面优化</a:t>
            </a:r>
            <a:endParaRPr lang="en-US" altLang="zh-CN" b="1" dirty="0"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cs typeface="Times New Roman" panose="02020603050405020304" charset="0"/>
              </a:rPr>
              <a:t>Pathways: Asynchronous Distributed Dataflow for ML ( MLSys’22) </a:t>
            </a:r>
            <a:r>
              <a:rPr lang="zh-CN" altLang="en-US" b="1" dirty="0">
                <a:cs typeface="Times New Roman" panose="02020603050405020304" charset="0"/>
              </a:rPr>
              <a:t> </a:t>
            </a:r>
            <a:r>
              <a:rPr lang="en-US" b="1" dirty="0" err="1">
                <a:cs typeface="Times New Roman" panose="02020603050405020304" charset="0"/>
              </a:rPr>
              <a:t>虚拟算力抽象</a:t>
            </a:r>
            <a:endParaRPr lang="en-US" b="1" dirty="0"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</a:rPr>
              <a:t>A GPU-specialized Inference Parameter Server for Large-Scale Deep Recommendation Models</a:t>
            </a:r>
            <a:r>
              <a:rPr lang="zh-CN" altLang="en-US" b="1" dirty="0">
                <a:effectLst/>
              </a:rPr>
              <a:t> 架构的优化设计</a:t>
            </a:r>
            <a:endParaRPr lang="en-US" altLang="zh-CN" b="1" dirty="0">
              <a:effectLst/>
            </a:endParaRPr>
          </a:p>
          <a:p>
            <a:pPr>
              <a:lnSpc>
                <a:spcPct val="150000"/>
              </a:lnSpc>
            </a:pPr>
            <a:endParaRPr lang="en-US" dirty="0">
              <a:effectLst/>
            </a:endParaRPr>
          </a:p>
          <a:p>
            <a:endParaRPr lang="en-US" sz="2000" b="1" dirty="0">
              <a:cs typeface="Times New Roman" panose="020206030504050203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2F03FF-55CD-3550-E1E0-6C3059AA4996}"/>
              </a:ext>
            </a:extLst>
          </p:cNvPr>
          <p:cNvSpPr txBox="1"/>
          <p:nvPr/>
        </p:nvSpPr>
        <p:spPr>
          <a:xfrm>
            <a:off x="385590" y="3918899"/>
            <a:ext cx="11806410" cy="136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协同调度：</a:t>
            </a:r>
            <a:endParaRPr lang="en-US" altLang="zh-CN" sz="2400" b="1" dirty="0">
              <a:solidFill>
                <a:srgbClr val="4747BA"/>
              </a:solidFill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cs typeface="Times New Roman" panose="02020603050405020304" charset="0"/>
              </a:rPr>
              <a:t>Achieving us-scale Preemption for Concurrent GPU-accelerated DNN Inferences (OSDI’22)</a:t>
            </a:r>
            <a:r>
              <a:rPr lang="zh-CN" altLang="en-US" b="1" dirty="0">
                <a:cs typeface="Times New Roman" panose="02020603050405020304" charset="0"/>
              </a:rPr>
              <a:t>  </a:t>
            </a:r>
            <a:r>
              <a:rPr lang="en-US" altLang="zh-CN" b="1" dirty="0">
                <a:cs typeface="Times New Roman" panose="02020603050405020304" charset="0"/>
              </a:rPr>
              <a:t>GPU</a:t>
            </a:r>
            <a:r>
              <a:rPr lang="zh-CN" altLang="en-US" b="1" dirty="0">
                <a:cs typeface="Times New Roman" panose="02020603050405020304" charset="0"/>
              </a:rPr>
              <a:t>微秒级抢占</a:t>
            </a:r>
            <a:endParaRPr lang="en-US" dirty="0">
              <a:effectLst/>
            </a:endParaRPr>
          </a:p>
          <a:p>
            <a:endParaRPr lang="en-US" sz="2000" b="1" dirty="0"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19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onstantia" panose="02030602050306030303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53947" y="2047352"/>
            <a:ext cx="1008410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4747BA"/>
                </a:solidFill>
                <a:latin typeface="Constantia" panose="02030602050306030303" pitchFamily="18" charset="0"/>
                <a:ea typeface="微软雅黑" panose="020B0503020204020204" charset="-122"/>
                <a:cs typeface="Calibri" panose="020F0502020204030204" charset="0"/>
              </a:rPr>
              <a:t>TVM: An Automated </a:t>
            </a:r>
          </a:p>
          <a:p>
            <a:pPr algn="ctr"/>
            <a:r>
              <a:rPr lang="en-US" altLang="zh-CN" sz="4400" b="1" dirty="0">
                <a:solidFill>
                  <a:srgbClr val="4747BA"/>
                </a:solidFill>
                <a:latin typeface="Constantia" panose="02030602050306030303" pitchFamily="18" charset="0"/>
                <a:ea typeface="微软雅黑" panose="020B0503020204020204" charset="-122"/>
                <a:cs typeface="Calibri" panose="020F0502020204030204" charset="0"/>
              </a:rPr>
              <a:t>End-to-End Optimizing Compiler </a:t>
            </a:r>
          </a:p>
          <a:p>
            <a:pPr algn="ctr"/>
            <a:r>
              <a:rPr lang="en-US" altLang="zh-CN" sz="4400" b="1" dirty="0">
                <a:solidFill>
                  <a:srgbClr val="4747BA"/>
                </a:solidFill>
                <a:latin typeface="Constantia" panose="02030602050306030303" pitchFamily="18" charset="0"/>
                <a:ea typeface="微软雅黑" panose="020B0503020204020204" charset="-122"/>
                <a:cs typeface="Calibri" panose="020F0502020204030204" charset="0"/>
              </a:rPr>
              <a:t>for Deep Learning </a:t>
            </a: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 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34" y="232034"/>
            <a:ext cx="2438400" cy="527343"/>
          </a:xfrm>
          <a:prstGeom prst="rect">
            <a:avLst/>
          </a:prstGeom>
        </p:spPr>
      </p:pic>
      <p:sp>
        <p:nvSpPr>
          <p:cNvPr id="1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7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4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85590" y="194902"/>
            <a:ext cx="6798981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36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Background</a:t>
            </a:r>
            <a:endParaRPr lang="zh-CN" altLang="en-US" sz="3600" b="1" dirty="0">
              <a:solidFill>
                <a:srgbClr val="4747BA"/>
              </a:solidFill>
              <a:latin typeface="Constantia" panose="02030602050306030303" pitchFamily="18" charset="0"/>
              <a:ea typeface="腾讯体 W3" panose="020C04030202040F0204" pitchFamily="34" charset="-122"/>
              <a:cs typeface="Times" panose="02020603050405020304" pitchFamily="18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sp>
        <p:nvSpPr>
          <p:cNvPr id="1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8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80BF9B-5B1E-667F-2FF4-7A84EB8B2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68" y="1512964"/>
            <a:ext cx="5483241" cy="2703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2D81E8-598A-1C4E-BA27-3FACB1EBE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668" y="4123610"/>
            <a:ext cx="5512698" cy="1540585"/>
          </a:xfrm>
          <a:prstGeom prst="rect">
            <a:avLst/>
          </a:prstGeom>
        </p:spPr>
      </p:pic>
      <p:sp>
        <p:nvSpPr>
          <p:cNvPr id="5" name="文本框 1">
            <a:extLst>
              <a:ext uri="{FF2B5EF4-FFF2-40B4-BE49-F238E27FC236}">
                <a16:creationId xmlns:a16="http://schemas.microsoft.com/office/drawing/2014/main" id="{3243B69A-8F0F-F2CE-9DA6-D1F0E170E987}"/>
              </a:ext>
            </a:extLst>
          </p:cNvPr>
          <p:cNvSpPr txBox="1"/>
          <p:nvPr/>
        </p:nvSpPr>
        <p:spPr>
          <a:xfrm>
            <a:off x="6604000" y="2020630"/>
            <a:ext cx="5483240" cy="2529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4747BA"/>
                </a:solidFill>
                <a:cs typeface="Times New Roman" panose="02020603050405020304" charset="0"/>
              </a:rPr>
              <a:t>TVM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一款开源的机器学习编译框架，适用于</a:t>
            </a:r>
            <a:r>
              <a:rPr lang="en-US" altLang="zh-CN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CPU</a:t>
            </a:r>
            <a:r>
              <a:rPr lang="zh-CN" altLang="en-US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、</a:t>
            </a:r>
            <a:r>
              <a:rPr lang="en-US" altLang="zh-CN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GPU</a:t>
            </a:r>
            <a:r>
              <a:rPr lang="zh-CN" altLang="en-US" sz="2000" dirty="0">
                <a:solidFill>
                  <a:srgbClr val="2A2B2E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charset="0"/>
              </a:rPr>
              <a:t>、以及各种深度学习加速器。</a:t>
            </a:r>
            <a:endParaRPr lang="en-US" altLang="zh-CN" sz="2000" dirty="0">
              <a:solidFill>
                <a:srgbClr val="2A2B2E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2A2B2E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4747BA"/>
              </a:solidFill>
              <a:cs typeface="Times New Roman" panose="020206030504050203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A66F81-7B2F-59D6-3806-4040E7974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058" y="4565014"/>
            <a:ext cx="5483242" cy="99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9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日期占位符 7"/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October 12,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HUST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85590" y="194902"/>
            <a:ext cx="6798981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36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Background</a:t>
            </a:r>
            <a:endParaRPr lang="zh-CN" altLang="en-US" sz="3600" b="1" dirty="0">
              <a:solidFill>
                <a:srgbClr val="4747BA"/>
              </a:solidFill>
              <a:latin typeface="Constantia" panose="02030602050306030303" pitchFamily="18" charset="0"/>
              <a:ea typeface="腾讯体 W3" panose="020C04030202040F0204" pitchFamily="34" charset="-122"/>
              <a:cs typeface="Times" panose="02020603050405020304" pitchFamily="18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sp>
        <p:nvSpPr>
          <p:cNvPr id="1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847869" y="6405035"/>
            <a:ext cx="809393" cy="545001"/>
          </a:xfrm>
        </p:spPr>
        <p:txBody>
          <a:bodyPr/>
          <a:lstStyle/>
          <a:p>
            <a:pPr algn="ctr"/>
            <a:fld id="{152851E7-9224-42D2-A4FF-119762E40804}" type="slidenum">
              <a:rPr lang="zh-CN" altLang="en-US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9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EFF1F4-306D-26C2-18F5-3BD26C16F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90" y="1771650"/>
            <a:ext cx="5588000" cy="3314700"/>
          </a:xfrm>
          <a:prstGeom prst="rect">
            <a:avLst/>
          </a:prstGeom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C43DCEDB-4561-BE9C-DCD0-56C9C2BC38F2}"/>
              </a:ext>
            </a:extLst>
          </p:cNvPr>
          <p:cNvSpPr txBox="1"/>
          <p:nvPr/>
        </p:nvSpPr>
        <p:spPr>
          <a:xfrm>
            <a:off x="5977916" y="2308810"/>
            <a:ext cx="5828494" cy="280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cs typeface="Times New Roman" panose="02020603050405020304" charset="0"/>
              </a:rPr>
              <a:t>当前许多计算任务的需求是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将复杂的机器学习任务</a:t>
            </a:r>
            <a:r>
              <a:rPr lang="en-US" altLang="zh-CN" sz="2400" b="1" dirty="0">
                <a:solidFill>
                  <a:srgbClr val="4747BA"/>
                </a:solidFill>
                <a:cs typeface="Times New Roman" panose="02020603050405020304" charset="0"/>
              </a:rPr>
              <a:t>/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混合任务高效部署在多硬件混合的</a:t>
            </a:r>
            <a:r>
              <a:rPr lang="zh-CN" altLang="en-CN" sz="2400" b="1" dirty="0">
                <a:solidFill>
                  <a:srgbClr val="4747BA"/>
                </a:solidFill>
                <a:cs typeface="Times New Roman" panose="02020603050405020304" charset="0"/>
              </a:rPr>
              <a:t>资源池</a:t>
            </a:r>
            <a:r>
              <a:rPr lang="zh-CN" altLang="en-US" sz="2400" dirty="0">
                <a:cs typeface="Times New Roman" panose="02020603050405020304" charset="0"/>
              </a:rPr>
              <a:t>中，但是这是十分困难的，因为</a:t>
            </a:r>
            <a:r>
              <a:rPr lang="zh-CN" altLang="en-US" sz="2400" b="1" dirty="0">
                <a:solidFill>
                  <a:srgbClr val="4747BA"/>
                </a:solidFill>
                <a:cs typeface="Times New Roman" panose="02020603050405020304" charset="0"/>
              </a:rPr>
              <a:t>不同的硬件有着不同的内存架构以及计算单元</a:t>
            </a:r>
            <a:r>
              <a:rPr lang="zh-CN" altLang="en-US" sz="2400" dirty="0">
                <a:cs typeface="Times New Roman" panose="02020603050405020304" charset="0"/>
              </a:rPr>
              <a:t>。</a:t>
            </a:r>
            <a:endParaRPr lang="en-US" altLang="zh-CN" sz="2400" dirty="0"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18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</TotalTime>
  <Words>1393</Words>
  <Application>Microsoft Macintosh PowerPoint</Application>
  <PresentationFormat>Widescreen</PresentationFormat>
  <Paragraphs>196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等线</vt:lpstr>
      <vt:lpstr>等线 Light</vt:lpstr>
      <vt:lpstr>PingFang SC</vt:lpstr>
      <vt:lpstr>Arial</vt:lpstr>
      <vt:lpstr>Constantia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宋 俊杰</dc:creator>
  <cp:lastModifiedBy>Tan Difan</cp:lastModifiedBy>
  <cp:revision>79</cp:revision>
  <dcterms:created xsi:type="dcterms:W3CDTF">2022-09-20T02:57:20Z</dcterms:created>
  <dcterms:modified xsi:type="dcterms:W3CDTF">2022-10-12T14:29:58Z</dcterms:modified>
</cp:coreProperties>
</file>